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B49CB"/>
    <a:srgbClr val="0948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BA2E76-7A8A-4843-B5B9-EA0E48F20B91}" v="72" dt="2024-08-02T19:13:04.604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>
        <p:scale>
          <a:sx n="75" d="100"/>
          <a:sy n="75" d="100"/>
        </p:scale>
        <p:origin x="927" y="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90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35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76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79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73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99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vekreddy8360/IBM-Capstone-project.gi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vekreddy8360/IBM-Capstone-project/blob/main/1.%20Introduction/Data%20wrangling%20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vekreddy8360/IBM-Capstone-project/blob/main/2.%20EDA/EDA%20with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Vivekreddy8360/IBM-Capstone-project/blob/main/2.%20EDA/EDA%20with%20SQL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Vivekreddy8360/IBM-Capstone-project/blob/main/3.%20Interactive%20Visual%20Analytics%20and%20Dashboard/Interactive%20Visual%20Analytics%20with%20Folium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vekreddy8360/IBM-Capstone-project/blob/main/3.%20Interactive%20Visual%20Analytics%20and%20Dashboard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Vivekreddy8360/IBM-Capstone-project/blob/main/4.%20Predictive%20Analysis%20(Classification)/Machine%20Learning%20Prediction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oursera.org/professional-certificates/ibm-data-science?#instructors" TargetMode="External"/><Relationship Id="rId5" Type="http://schemas.openxmlformats.org/officeDocument/2006/relationships/hyperlink" Target="https://www.coursera.org/professional-certificates/ibm-data-science?&amp;instructors" TargetMode="External"/><Relationship Id="rId4" Type="http://schemas.openxmlformats.org/officeDocument/2006/relationships/hyperlink" Target="https://github.com/Vivekreddy8360/IBM-Capstone-project.git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3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hyperlink" Target="https://github.com/Vivekreddy8360/IBM-Capstone-project/blob/main/1.%20Introduction/Data%20Collection%20Api%20.ipynb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hyperlink" Target="https://github.com/Vivekreddy8360/IBM-Capstone-project/blob/main/1.%20Introduction/Data%20Collection%20with%20Web%20Scraping.ipynb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3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jpg"/><Relationship Id="rId9" Type="http://schemas.openxmlformats.org/officeDocument/2006/relationships/image" Target="../media/image33.png"/><Relationship Id="rId14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415970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  <a:latin typeface="Abadi"/>
                <a:ea typeface="SF Pro" pitchFamily="2" charset="0"/>
                <a:cs typeface="SF Pro" pitchFamily="2" charset="0"/>
              </a:rPr>
              <a:t>Muramreddy</a:t>
            </a:r>
            <a:r>
              <a:rPr lang="en-US" dirty="0">
                <a:solidFill>
                  <a:srgbClr val="FFC000"/>
                </a:solidFill>
                <a:latin typeface="Abadi"/>
                <a:ea typeface="SF Pro" pitchFamily="2" charset="0"/>
                <a:cs typeface="SF Pro" pitchFamily="2" charset="0"/>
              </a:rPr>
              <a:t> Vivekananda </a:t>
            </a:r>
            <a:r>
              <a:rPr lang="en-US" dirty="0" err="1">
                <a:solidFill>
                  <a:srgbClr val="FFC000"/>
                </a:solidFill>
                <a:latin typeface="Abadi"/>
                <a:ea typeface="SF Pro" pitchFamily="2" charset="0"/>
                <a:cs typeface="SF Pro" pitchFamily="2" charset="0"/>
              </a:rPr>
              <a:t>reddy</a:t>
            </a:r>
            <a:endParaRPr lang="en-US" dirty="0">
              <a:solidFill>
                <a:srgbClr val="FFC000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rgbClr val="FFC000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02/08/2024</a:t>
            </a:r>
          </a:p>
          <a:p>
            <a:endParaRPr lang="en-US" dirty="0">
              <a:solidFill>
                <a:srgbClr val="FFC000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  <a:p>
            <a:r>
              <a:rPr lang="en-US" dirty="0" err="1">
                <a:solidFill>
                  <a:srgbClr val="FFC000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Github</a:t>
            </a:r>
            <a:r>
              <a:rPr lang="en-US" dirty="0">
                <a:solidFill>
                  <a:srgbClr val="FFC000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url: </a:t>
            </a:r>
            <a:r>
              <a:rPr lang="en-IN" sz="1800" spc="70" dirty="0">
                <a:solidFill>
                  <a:srgbClr val="FFC000"/>
                </a:solidFill>
                <a:latin typeface="Arial"/>
                <a:cs typeface="Arial"/>
              </a:rPr>
              <a:t>: </a:t>
            </a:r>
            <a:r>
              <a:rPr lang="en-IN" sz="1800" spc="70" dirty="0">
                <a:solidFill>
                  <a:srgbClr val="FFC000"/>
                </a:solid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IN" sz="1800" b="0" i="0" u="none" strike="noStrike" dirty="0">
                <a:solidFill>
                  <a:srgbClr val="FFC000"/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Vivekreddy8360</a:t>
            </a:r>
            <a:endParaRPr lang="en-US" dirty="0">
              <a:solidFill>
                <a:srgbClr val="FFC000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1D602885-FAE0-D21F-FA77-5478F13FEBE6}"/>
              </a:ext>
            </a:extLst>
          </p:cNvPr>
          <p:cNvSpPr txBox="1">
            <a:spLocks/>
          </p:cNvSpPr>
          <p:nvPr/>
        </p:nvSpPr>
        <p:spPr>
          <a:xfrm>
            <a:off x="215901" y="1492252"/>
            <a:ext cx="10223499" cy="4255524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Create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training label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outcomes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where successful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= 1 &amp;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failure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=</a:t>
            </a:r>
            <a:r>
              <a:rPr lang="en-US"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0.</a:t>
            </a:r>
            <a:endParaRPr lang="en-US" sz="20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Outcome</a:t>
            </a:r>
            <a:r>
              <a:rPr lang="en-US"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column</a:t>
            </a:r>
            <a:r>
              <a:rPr lang="en-US" sz="20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has</a:t>
            </a:r>
            <a:r>
              <a:rPr lang="en-US" sz="20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two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components:</a:t>
            </a:r>
            <a:r>
              <a:rPr lang="en-US"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‘Mission</a:t>
            </a:r>
            <a:r>
              <a:rPr lang="en-US" sz="20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Outcome’</a:t>
            </a:r>
            <a:r>
              <a:rPr lang="en-US"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‘Landing</a:t>
            </a:r>
            <a:r>
              <a:rPr lang="en-US"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Location’</a:t>
            </a:r>
            <a:endParaRPr lang="en-US" sz="2000" dirty="0">
              <a:latin typeface="Carlito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New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label column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‘class’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value of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if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‘Mission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Outcome’ is </a:t>
            </a: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and 0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otherwise.  </a:t>
            </a: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US" sz="2000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Value </a:t>
            </a:r>
            <a:r>
              <a:rPr lang="en-US" sz="200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Mapping:</a:t>
            </a:r>
            <a:endParaRPr lang="en-US" sz="20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ASDS, </a:t>
            </a: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RTLS,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&amp; </a:t>
            </a: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Ocean –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1</a:t>
            </a:r>
            <a:endParaRPr lang="en-US" sz="20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None </a:t>
            </a:r>
            <a:r>
              <a:rPr lang="en-US" sz="2000" dirty="0" err="1">
                <a:solidFill>
                  <a:srgbClr val="404040"/>
                </a:solidFill>
                <a:latin typeface="Carlito"/>
                <a:cs typeface="Carlito"/>
              </a:rPr>
              <a:t>None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ASDS, None ASDS,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Ocean,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RTLS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–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0</a:t>
            </a:r>
            <a:endParaRPr lang="en-US" sz="2000" dirty="0">
              <a:latin typeface="Carlito"/>
              <a:cs typeface="Carlito"/>
            </a:endParaRPr>
          </a:p>
          <a:p>
            <a:pPr marL="3810">
              <a:lnSpc>
                <a:spcPct val="100000"/>
              </a:lnSpc>
              <a:spcBef>
                <a:spcPts val="5"/>
              </a:spcBef>
            </a:pPr>
            <a:endParaRPr lang="en-US" sz="2550" dirty="0">
              <a:latin typeface="Carlito"/>
              <a:cs typeface="Carlito"/>
            </a:endParaRPr>
          </a:p>
          <a:p>
            <a:pPr marL="16510" marR="1900555">
              <a:lnSpc>
                <a:spcPct val="148000"/>
              </a:lnSpc>
            </a:pPr>
            <a:r>
              <a:rPr lang="en-US" sz="20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url: </a:t>
            </a:r>
            <a:r>
              <a:rPr lang="en-US" sz="2000" u="heavy" spc="-5" dirty="0">
                <a:solidFill>
                  <a:srgbClr val="1C7DD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https://github.com/Vivekreddy8360/IBM-Capstone-project/blob/main/1.%20Introduction/Data%20wrangling%20.ipynb</a:t>
            </a:r>
            <a:endParaRPr lang="en-US" sz="2000" dirty="0">
              <a:solidFill>
                <a:srgbClr val="1C7DDB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A949BEA8-447E-87D6-71BE-3ECF56498648}"/>
              </a:ext>
            </a:extLst>
          </p:cNvPr>
          <p:cNvSpPr txBox="1"/>
          <p:nvPr/>
        </p:nvSpPr>
        <p:spPr>
          <a:xfrm>
            <a:off x="1176019" y="1824608"/>
            <a:ext cx="9963150" cy="4356962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sz="2400" spc="-20" dirty="0">
                <a:solidFill>
                  <a:srgbClr val="404040"/>
                </a:solidFill>
                <a:latin typeface="Carlito"/>
                <a:cs typeface="Carlito"/>
              </a:rPr>
              <a:t>Exploratory </a:t>
            </a:r>
            <a:r>
              <a:rPr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400" spc="-15" dirty="0">
                <a:solidFill>
                  <a:srgbClr val="404040"/>
                </a:solidFill>
                <a:latin typeface="Carlito"/>
                <a:cs typeface="Carlito"/>
              </a:rPr>
              <a:t>Analysis </a:t>
            </a:r>
            <a:r>
              <a:rPr sz="24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on variables </a:t>
            </a:r>
            <a:r>
              <a:rPr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sz="2400" spc="-50" dirty="0">
                <a:solidFill>
                  <a:srgbClr val="404040"/>
                </a:solidFill>
                <a:latin typeface="Carlito"/>
                <a:cs typeface="Carlito"/>
              </a:rPr>
              <a:t>Number, </a:t>
            </a:r>
            <a:r>
              <a:rPr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4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Orbit, Class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400" spc="-130" dirty="0">
                <a:solidFill>
                  <a:srgbClr val="404040"/>
                </a:solidFill>
                <a:latin typeface="Carlito"/>
                <a:cs typeface="Carlito"/>
              </a:rPr>
              <a:t>Year.</a:t>
            </a:r>
            <a:endParaRPr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24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Plots</a:t>
            </a:r>
            <a:r>
              <a:rPr sz="2400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Used:</a:t>
            </a:r>
            <a:endParaRPr sz="2400" dirty="0">
              <a:latin typeface="Carlito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sz="24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400" spc="-15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4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Orbit </a:t>
            </a:r>
            <a:r>
              <a:rPr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sz="2400" spc="-20" dirty="0">
                <a:solidFill>
                  <a:srgbClr val="404040"/>
                </a:solidFill>
                <a:latin typeface="Carlito"/>
                <a:cs typeface="Carlito"/>
              </a:rPr>
              <a:t>Rate, </a:t>
            </a:r>
            <a:r>
              <a:rPr sz="24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400" spc="-15" dirty="0">
                <a:solidFill>
                  <a:srgbClr val="404040"/>
                </a:solidFill>
                <a:latin typeface="Carlito"/>
                <a:cs typeface="Carlito"/>
              </a:rPr>
              <a:t>vs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and Success </a:t>
            </a:r>
            <a:r>
              <a:rPr sz="2400" spc="-60" dirty="0">
                <a:solidFill>
                  <a:srgbClr val="404040"/>
                </a:solidFill>
                <a:latin typeface="Carlito"/>
                <a:cs typeface="Carlito"/>
              </a:rPr>
              <a:t>Yearly</a:t>
            </a:r>
            <a:r>
              <a:rPr sz="2400" spc="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400" spc="-60" dirty="0">
                <a:solidFill>
                  <a:srgbClr val="404040"/>
                </a:solidFill>
                <a:latin typeface="Carlito"/>
                <a:cs typeface="Carlito"/>
              </a:rPr>
              <a:t>Trend</a:t>
            </a:r>
            <a:endParaRPr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plots, line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charts, and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bar plots </a:t>
            </a:r>
            <a:r>
              <a:rPr sz="24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sz="2400" spc="-20" dirty="0">
                <a:solidFill>
                  <a:srgbClr val="404040"/>
                </a:solidFill>
                <a:latin typeface="Carlito"/>
                <a:cs typeface="Carlito"/>
              </a:rPr>
              <a:t>to compare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relationships between variables</a:t>
            </a:r>
            <a:r>
              <a:rPr sz="2400" spc="-20" dirty="0">
                <a:solidFill>
                  <a:srgbClr val="404040"/>
                </a:solidFill>
                <a:latin typeface="Carlito"/>
                <a:cs typeface="Carlito"/>
              </a:rPr>
              <a:t> to</a:t>
            </a:r>
            <a:endParaRPr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decide if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400" spc="-10" dirty="0">
                <a:solidFill>
                  <a:srgbClr val="404040"/>
                </a:solidFill>
                <a:latin typeface="Carlito"/>
                <a:cs typeface="Carlito"/>
              </a:rPr>
              <a:t>relationship </a:t>
            </a:r>
            <a:r>
              <a:rPr sz="2400" spc="-25" dirty="0">
                <a:solidFill>
                  <a:srgbClr val="404040"/>
                </a:solidFill>
                <a:latin typeface="Carlito"/>
                <a:cs typeface="Carlito"/>
              </a:rPr>
              <a:t>exists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that they could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used in </a:t>
            </a:r>
            <a:r>
              <a:rPr sz="2400" spc="-10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the machine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r>
              <a:rPr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endParaRPr sz="240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1105"/>
              </a:spcBef>
            </a:pPr>
            <a:r>
              <a:rPr sz="240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sz="24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</a:t>
            </a:r>
            <a:r>
              <a:rPr sz="2400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:</a:t>
            </a:r>
            <a:r>
              <a:rPr lang="en-IN" sz="2400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hlinkClick r:id="rId3"/>
              </a:rPr>
              <a:t>https://github.com/Vivekreddy8360/IBM-Capstone-project/blob/main/2.%20EDA/EDA%20with%20Visualization.ipynb</a:t>
            </a:r>
            <a:endParaRPr sz="2400" u="sng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E534B637-917D-33A7-3CC8-11F4E6EFA8D5}"/>
              </a:ext>
            </a:extLst>
          </p:cNvPr>
          <p:cNvSpPr txBox="1"/>
          <p:nvPr/>
        </p:nvSpPr>
        <p:spPr>
          <a:xfrm>
            <a:off x="1176019" y="1622485"/>
            <a:ext cx="9687560" cy="389619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Loaded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into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IBM DB2</a:t>
            </a:r>
            <a:r>
              <a:rPr sz="2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Queried using SQL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Python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integration.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Queries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get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understanding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dataset.</a:t>
            </a:r>
            <a:endParaRPr sz="2000" dirty="0">
              <a:latin typeface="Carlito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Queried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information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about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names, mission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outcomes, various pay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load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sizes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customers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landing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outcomes</a:t>
            </a:r>
            <a:endParaRPr sz="20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 dirty="0">
              <a:latin typeface="Carlito"/>
              <a:cs typeface="Carlito"/>
            </a:endParaRPr>
          </a:p>
          <a:p>
            <a:pPr marL="12700" marR="5080">
              <a:lnSpc>
                <a:spcPct val="149000"/>
              </a:lnSpc>
            </a:pPr>
            <a:r>
              <a:rPr sz="200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sz="20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lang="en-IN" sz="2000" spc="-5" dirty="0">
              <a:solidFill>
                <a:srgbClr val="404040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</a:endParaRPr>
          </a:p>
          <a:p>
            <a:pPr marL="12700" marR="5080">
              <a:lnSpc>
                <a:spcPct val="149000"/>
              </a:lnSpc>
            </a:pPr>
            <a:r>
              <a:rPr lang="en-IN" sz="2000" dirty="0">
                <a:solidFill>
                  <a:srgbClr val="1C7DD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IN" sz="2000" dirty="0">
                <a:solidFill>
                  <a:srgbClr val="1C7DD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://github.com/Vivekreddy8360/IBM-Capstone-project/blob/main/2.%20EDA/EDA%20with%20SQL.ipynb</a:t>
            </a:r>
            <a:endParaRPr lang="en-IN" sz="2000" spc="-5" dirty="0">
              <a:solidFill>
                <a:srgbClr val="1C7DDB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65339C34-7138-AC15-FF02-6D368CD3629E}"/>
              </a:ext>
            </a:extLst>
          </p:cNvPr>
          <p:cNvSpPr txBox="1"/>
          <p:nvPr/>
        </p:nvSpPr>
        <p:spPr>
          <a:xfrm>
            <a:off x="1176019" y="1824608"/>
            <a:ext cx="9966960" cy="4351832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sz="28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sz="2800" spc="-5" dirty="0">
                <a:solidFill>
                  <a:srgbClr val="404040"/>
                </a:solidFill>
                <a:latin typeface="Carlito"/>
                <a:cs typeface="Carlito"/>
              </a:rPr>
              <a:t>maps mark Launch Sites, successful </a:t>
            </a: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800" spc="-5" dirty="0">
                <a:solidFill>
                  <a:srgbClr val="404040"/>
                </a:solidFill>
                <a:latin typeface="Carlito"/>
                <a:cs typeface="Carlito"/>
              </a:rPr>
              <a:t>unsuccessful </a:t>
            </a: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landings, and a </a:t>
            </a:r>
            <a:r>
              <a:rPr sz="2800" spc="-25" dirty="0">
                <a:solidFill>
                  <a:srgbClr val="404040"/>
                </a:solidFill>
                <a:latin typeface="Carlito"/>
                <a:cs typeface="Carlito"/>
              </a:rPr>
              <a:t>proximity example  </a:t>
            </a:r>
            <a:r>
              <a:rPr sz="2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800" spc="-40" dirty="0">
                <a:solidFill>
                  <a:srgbClr val="404040"/>
                </a:solidFill>
                <a:latin typeface="Carlito"/>
                <a:cs typeface="Carlito"/>
              </a:rPr>
              <a:t>key </a:t>
            </a:r>
            <a:r>
              <a:rPr sz="2800" spc="-5" dirty="0">
                <a:solidFill>
                  <a:srgbClr val="404040"/>
                </a:solidFill>
                <a:latin typeface="Carlito"/>
                <a:cs typeface="Carlito"/>
              </a:rPr>
              <a:t>locations: </a:t>
            </a:r>
            <a:r>
              <a:rPr sz="2800" spc="-60" dirty="0">
                <a:solidFill>
                  <a:srgbClr val="404040"/>
                </a:solidFill>
                <a:latin typeface="Carlito"/>
                <a:cs typeface="Carlito"/>
              </a:rPr>
              <a:t>Railway, Highway, </a:t>
            </a:r>
            <a:r>
              <a:rPr sz="2800" spc="-20" dirty="0">
                <a:solidFill>
                  <a:srgbClr val="404040"/>
                </a:solidFill>
                <a:latin typeface="Carlito"/>
                <a:cs typeface="Carlito"/>
              </a:rPr>
              <a:t>Coast, </a:t>
            </a: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2800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spc="-60" dirty="0">
                <a:solidFill>
                  <a:srgbClr val="404040"/>
                </a:solidFill>
                <a:latin typeface="Carlito"/>
                <a:cs typeface="Carlito"/>
              </a:rPr>
              <a:t>City.</a:t>
            </a:r>
            <a:endParaRPr sz="2800" dirty="0">
              <a:latin typeface="Carlito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sz="28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800" spc="-15" dirty="0">
                <a:solidFill>
                  <a:srgbClr val="404040"/>
                </a:solidFill>
                <a:latin typeface="Carlito"/>
                <a:cs typeface="Carlito"/>
              </a:rPr>
              <a:t>allows </a:t>
            </a:r>
            <a:r>
              <a:rPr sz="28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sz="2800" spc="-20" dirty="0">
                <a:solidFill>
                  <a:srgbClr val="404040"/>
                </a:solidFill>
                <a:latin typeface="Carlito"/>
                <a:cs typeface="Carlito"/>
              </a:rPr>
              <a:t>to understand why </a:t>
            </a: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8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8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800" spc="-20" dirty="0">
                <a:solidFill>
                  <a:srgbClr val="404040"/>
                </a:solidFill>
                <a:latin typeface="Carlito"/>
                <a:cs typeface="Carlito"/>
              </a:rPr>
              <a:t>located </a:t>
            </a:r>
            <a:r>
              <a:rPr sz="2800" spc="-5" dirty="0">
                <a:solidFill>
                  <a:srgbClr val="404040"/>
                </a:solidFill>
                <a:latin typeface="Carlito"/>
                <a:cs typeface="Carlito"/>
              </a:rPr>
              <a:t>where they </a:t>
            </a:r>
            <a:r>
              <a:rPr sz="2800" spc="-20" dirty="0">
                <a:solidFill>
                  <a:srgbClr val="404040"/>
                </a:solidFill>
                <a:latin typeface="Carlito"/>
                <a:cs typeface="Carlito"/>
              </a:rPr>
              <a:t>are. </a:t>
            </a: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sz="2800" spc="-20" dirty="0">
                <a:solidFill>
                  <a:srgbClr val="404040"/>
                </a:solidFill>
                <a:latin typeface="Carlito"/>
                <a:cs typeface="Carlito"/>
              </a:rPr>
              <a:t>visualizes  </a:t>
            </a:r>
            <a:r>
              <a:rPr sz="28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8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sz="2800" spc="-2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sz="28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rlito"/>
                <a:cs typeface="Carlito"/>
              </a:rPr>
              <a:t>location.</a:t>
            </a:r>
            <a:endParaRPr sz="2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280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sz="2800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800" spc="-5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</a:t>
            </a:r>
            <a:r>
              <a:rPr lang="en-IN" sz="28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lang="en-IN" sz="2800" spc="-5" dirty="0">
                <a:solidFill>
                  <a:srgbClr val="1C7DD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https://github.com/Vivekreddy8360/IBM-Capstone-project/blob/main/3.%20Interactive%20Visual%20Analytics%20and%20Dashboard/Interactive%20Visual%20Analytics%20with%20Folium.ipynb</a:t>
            </a:r>
            <a:endParaRPr lang="en-IN" sz="2800" spc="-5" dirty="0">
              <a:solidFill>
                <a:srgbClr val="1C7DDB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7158450-B051-B6B0-5F31-397DB74CE119}"/>
              </a:ext>
            </a:extLst>
          </p:cNvPr>
          <p:cNvSpPr txBox="1"/>
          <p:nvPr/>
        </p:nvSpPr>
        <p:spPr>
          <a:xfrm>
            <a:off x="609600" y="1676247"/>
            <a:ext cx="11430000" cy="4293483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includes 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chart and a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scatter</a:t>
            </a:r>
            <a:r>
              <a:rPr sz="20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plot.</a:t>
            </a:r>
            <a:endParaRPr sz="2000" dirty="0">
              <a:latin typeface="Carlito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chart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be selected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show distribution of 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selected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show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individual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rates.</a:t>
            </a:r>
            <a:endParaRPr sz="2000" dirty="0">
              <a:latin typeface="Carlito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takes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inputs: All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individual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payload mass 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slider between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0  and 10000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pie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chart is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visualize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sz="2000" spc="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rate.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 can help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see how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varies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sites,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mass,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category.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200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sz="2000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r>
              <a:rPr lang="en-IN" sz="2800" spc="-5" dirty="0">
                <a:solidFill>
                  <a:srgbClr val="1C7DD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https://github.com/Vivekreddy8360/IBM-Capstone-project/blob/main/3.%20Interactive%20Visual%20Analytics%20and%20Dashboard/spacex_dash_app.py</a:t>
            </a:r>
            <a:endParaRPr sz="2000" dirty="0">
              <a:solidFill>
                <a:srgbClr val="1C7DDB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E33B5A73-E2C7-DEC4-E55A-4995C78B0A87}"/>
              </a:ext>
            </a:extLst>
          </p:cNvPr>
          <p:cNvSpPr txBox="1"/>
          <p:nvPr/>
        </p:nvSpPr>
        <p:spPr>
          <a:xfrm>
            <a:off x="533401" y="2472309"/>
            <a:ext cx="3061208" cy="216790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sz="2000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:</a:t>
            </a:r>
            <a:r>
              <a:rPr lang="en-IN"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hlinkClick r:id="rId4"/>
              </a:rPr>
              <a:t>https://github.com/Vivekreddy8360/IBM-Capstone-project/blob/main/4.%20Predictive%20Analysis%20(Classification)/Machine%20Learning%20Prediction.ipynb</a:t>
            </a:r>
            <a:endParaRPr lang="en-IN" sz="2000" u="heavy" spc="-5" dirty="0">
              <a:solidFill>
                <a:srgbClr val="404040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AFB7445F-D583-9D84-67D6-FFD7B5374DE2}"/>
              </a:ext>
            </a:extLst>
          </p:cNvPr>
          <p:cNvGrpSpPr/>
          <p:nvPr/>
        </p:nvGrpSpPr>
        <p:grpSpPr>
          <a:xfrm>
            <a:off x="3822191" y="1933955"/>
            <a:ext cx="1938655" cy="1728470"/>
            <a:chOff x="3822191" y="1933955"/>
            <a:chExt cx="1938655" cy="172847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8D237E5B-A419-5DD5-BD87-7F5CF7F7C413}"/>
                </a:ext>
              </a:extLst>
            </p:cNvPr>
            <p:cNvSpPr/>
            <p:nvPr/>
          </p:nvSpPr>
          <p:spPr>
            <a:xfrm>
              <a:off x="4133087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84138DBC-3EAF-152A-A6C0-B9B7258AEB8E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6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2" y="1119759"/>
                  </a:lnTo>
                  <a:lnTo>
                    <a:pt x="70485" y="1144524"/>
                  </a:lnTo>
                  <a:lnTo>
                    <a:pt x="115315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88D7B328-95E7-5931-097C-668DB17B5F47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6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5" y="1153540"/>
                  </a:lnTo>
                  <a:lnTo>
                    <a:pt x="70485" y="1144524"/>
                  </a:lnTo>
                  <a:lnTo>
                    <a:pt x="33782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9">
            <a:extLst>
              <a:ext uri="{FF2B5EF4-FFF2-40B4-BE49-F238E27FC236}">
                <a16:creationId xmlns:a16="http://schemas.microsoft.com/office/drawing/2014/main" id="{981EA316-321E-5441-7618-8428FE458216}"/>
              </a:ext>
            </a:extLst>
          </p:cNvPr>
          <p:cNvSpPr txBox="1"/>
          <p:nvPr/>
        </p:nvSpPr>
        <p:spPr>
          <a:xfrm>
            <a:off x="3998721" y="2219960"/>
            <a:ext cx="15684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r>
              <a:rPr sz="1700" spc="-1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column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CD73466-F39E-9A1F-832A-CB20E5E1CE3F}"/>
              </a:ext>
            </a:extLst>
          </p:cNvPr>
          <p:cNvSpPr txBox="1"/>
          <p:nvPr/>
        </p:nvSpPr>
        <p:spPr>
          <a:xfrm>
            <a:off x="3917950" y="2456180"/>
            <a:ext cx="17227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‘Class’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dataset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2" name="object 11">
            <a:extLst>
              <a:ext uri="{FF2B5EF4-FFF2-40B4-BE49-F238E27FC236}">
                <a16:creationId xmlns:a16="http://schemas.microsoft.com/office/drawing/2014/main" id="{6C8E3459-549E-9D3A-87A5-0677E47DFB0F}"/>
              </a:ext>
            </a:extLst>
          </p:cNvPr>
          <p:cNvGrpSpPr/>
          <p:nvPr/>
        </p:nvGrpSpPr>
        <p:grpSpPr>
          <a:xfrm>
            <a:off x="3822191" y="3375659"/>
            <a:ext cx="1938655" cy="1729739"/>
            <a:chOff x="3822191" y="3375659"/>
            <a:chExt cx="1938655" cy="1729739"/>
          </a:xfrm>
        </p:grpSpPr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D1DC9395-B811-AA42-D13A-861F2BC10282}"/>
                </a:ext>
              </a:extLst>
            </p:cNvPr>
            <p:cNvSpPr/>
            <p:nvPr/>
          </p:nvSpPr>
          <p:spPr>
            <a:xfrm>
              <a:off x="4133087" y="3672839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C1B68235-AF34-5723-F88B-E78DF2A42A52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1807590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2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0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C02530C7-0108-4204-EA67-E920F5580C32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0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0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2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5">
            <a:extLst>
              <a:ext uri="{FF2B5EF4-FFF2-40B4-BE49-F238E27FC236}">
                <a16:creationId xmlns:a16="http://schemas.microsoft.com/office/drawing/2014/main" id="{0F120F24-B80D-9728-22FF-652CEB0C1E6A}"/>
              </a:ext>
            </a:extLst>
          </p:cNvPr>
          <p:cNvSpPr txBox="1"/>
          <p:nvPr/>
        </p:nvSpPr>
        <p:spPr>
          <a:xfrm>
            <a:off x="4010914" y="3544315"/>
            <a:ext cx="152463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Fit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5BFCDFD2-2399-C1D8-AF23-E02B05D088E0}"/>
              </a:ext>
            </a:extLst>
          </p:cNvPr>
          <p:cNvSpPr txBox="1"/>
          <p:nvPr/>
        </p:nvSpPr>
        <p:spPr>
          <a:xfrm>
            <a:off x="4145026" y="3780282"/>
            <a:ext cx="128143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Features</a:t>
            </a:r>
            <a:r>
              <a:rPr sz="17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5F1AC54D-4642-7474-C613-1FF8AC4CD110}"/>
              </a:ext>
            </a:extLst>
          </p:cNvPr>
          <p:cNvSpPr txBox="1"/>
          <p:nvPr/>
        </p:nvSpPr>
        <p:spPr>
          <a:xfrm>
            <a:off x="4097782" y="4018026"/>
            <a:ext cx="136779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Standard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Scaler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9" name="object 18">
            <a:extLst>
              <a:ext uri="{FF2B5EF4-FFF2-40B4-BE49-F238E27FC236}">
                <a16:creationId xmlns:a16="http://schemas.microsoft.com/office/drawing/2014/main" id="{8FC81822-C27B-6C26-E9B5-8B4DB09B3DBA}"/>
              </a:ext>
            </a:extLst>
          </p:cNvPr>
          <p:cNvGrpSpPr/>
          <p:nvPr/>
        </p:nvGrpSpPr>
        <p:grpSpPr>
          <a:xfrm>
            <a:off x="3822191" y="4818888"/>
            <a:ext cx="2950845" cy="1169035"/>
            <a:chOff x="3822191" y="4818888"/>
            <a:chExt cx="2950845" cy="1169035"/>
          </a:xfrm>
        </p:grpSpPr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4A5C5AF8-C04A-871A-423D-98EE9E56D9B7}"/>
                </a:ext>
              </a:extLst>
            </p:cNvPr>
            <p:cNvSpPr/>
            <p:nvPr/>
          </p:nvSpPr>
          <p:spPr>
            <a:xfrm>
              <a:off x="4224527" y="5023104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51874BA7-7FA0-5596-AC9B-E28B28279403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2" y="1119759"/>
                  </a:lnTo>
                  <a:lnTo>
                    <a:pt x="70485" y="1144473"/>
                  </a:lnTo>
                  <a:lnTo>
                    <a:pt x="115315" y="1153541"/>
                  </a:lnTo>
                  <a:lnTo>
                    <a:pt x="1807845" y="1153541"/>
                  </a:lnTo>
                  <a:lnTo>
                    <a:pt x="1852676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7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62C6D783-BB23-DD6D-5534-8F7EE663E5CB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7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6" y="1144473"/>
                  </a:lnTo>
                  <a:lnTo>
                    <a:pt x="1807845" y="1153541"/>
                  </a:lnTo>
                  <a:lnTo>
                    <a:pt x="115315" y="1153541"/>
                  </a:lnTo>
                  <a:lnTo>
                    <a:pt x="70485" y="1144473"/>
                  </a:lnTo>
                  <a:lnTo>
                    <a:pt x="33782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2">
            <a:extLst>
              <a:ext uri="{FF2B5EF4-FFF2-40B4-BE49-F238E27FC236}">
                <a16:creationId xmlns:a16="http://schemas.microsoft.com/office/drawing/2014/main" id="{3B617249-81E5-1EEF-EA22-BEC61BCEC05C}"/>
              </a:ext>
            </a:extLst>
          </p:cNvPr>
          <p:cNvSpPr txBox="1"/>
          <p:nvPr/>
        </p:nvSpPr>
        <p:spPr>
          <a:xfrm>
            <a:off x="4103878" y="5104841"/>
            <a:ext cx="134493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Train_test_split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96537BA3-20FA-43DF-469E-2E34C8163AEA}"/>
              </a:ext>
            </a:extLst>
          </p:cNvPr>
          <p:cNvSpPr txBox="1"/>
          <p:nvPr/>
        </p:nvSpPr>
        <p:spPr>
          <a:xfrm>
            <a:off x="4583938" y="5341747"/>
            <a:ext cx="41148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25" name="object 24">
            <a:extLst>
              <a:ext uri="{FF2B5EF4-FFF2-40B4-BE49-F238E27FC236}">
                <a16:creationId xmlns:a16="http://schemas.microsoft.com/office/drawing/2014/main" id="{4155FFA8-BF90-00EF-047B-F3EDED243B5E}"/>
              </a:ext>
            </a:extLst>
          </p:cNvPr>
          <p:cNvGrpSpPr/>
          <p:nvPr/>
        </p:nvGrpSpPr>
        <p:grpSpPr>
          <a:xfrm>
            <a:off x="6380988" y="3672840"/>
            <a:ext cx="1938655" cy="2315210"/>
            <a:chOff x="6380988" y="3672840"/>
            <a:chExt cx="1938655" cy="2315210"/>
          </a:xfrm>
        </p:grpSpPr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9BFE9C47-3BB6-3BF9-CEEA-D2C1F909D400}"/>
                </a:ext>
              </a:extLst>
            </p:cNvPr>
            <p:cNvSpPr/>
            <p:nvPr/>
          </p:nvSpPr>
          <p:spPr>
            <a:xfrm>
              <a:off x="6691884" y="3672840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D5BF3A17-E259-A9B7-C58C-D1BFE0E8B6BE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1" y="1119759"/>
                  </a:lnTo>
                  <a:lnTo>
                    <a:pt x="70484" y="1144473"/>
                  </a:lnTo>
                  <a:lnTo>
                    <a:pt x="115315" y="1153541"/>
                  </a:lnTo>
                  <a:lnTo>
                    <a:pt x="1807844" y="1153541"/>
                  </a:lnTo>
                  <a:lnTo>
                    <a:pt x="1852675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7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4FD7FD66-1067-91F3-7462-695ADE8FA0C8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7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5" y="1144473"/>
                  </a:lnTo>
                  <a:lnTo>
                    <a:pt x="1807844" y="1153541"/>
                  </a:lnTo>
                  <a:lnTo>
                    <a:pt x="115315" y="1153541"/>
                  </a:lnTo>
                  <a:lnTo>
                    <a:pt x="70484" y="1144473"/>
                  </a:lnTo>
                  <a:lnTo>
                    <a:pt x="33781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8">
            <a:extLst>
              <a:ext uri="{FF2B5EF4-FFF2-40B4-BE49-F238E27FC236}">
                <a16:creationId xmlns:a16="http://schemas.microsoft.com/office/drawing/2014/main" id="{4E96270C-21AF-790C-F741-8891901B8EF4}"/>
              </a:ext>
            </a:extLst>
          </p:cNvPr>
          <p:cNvSpPr txBox="1"/>
          <p:nvPr/>
        </p:nvSpPr>
        <p:spPr>
          <a:xfrm>
            <a:off x="6735826" y="4986909"/>
            <a:ext cx="121983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589625AD-3F19-76EC-1ED9-889A21A4091F}"/>
              </a:ext>
            </a:extLst>
          </p:cNvPr>
          <p:cNvSpPr txBox="1"/>
          <p:nvPr/>
        </p:nvSpPr>
        <p:spPr>
          <a:xfrm>
            <a:off x="6485890" y="5217033"/>
            <a:ext cx="173228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23520">
              <a:lnSpc>
                <a:spcPts val="2000"/>
              </a:lnSpc>
              <a:spcBef>
                <a:spcPts val="200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(cv=10) to find  optimal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31" name="object 30">
            <a:extLst>
              <a:ext uri="{FF2B5EF4-FFF2-40B4-BE49-F238E27FC236}">
                <a16:creationId xmlns:a16="http://schemas.microsoft.com/office/drawing/2014/main" id="{46E31145-63A1-F503-DD79-A6A1B794318E}"/>
              </a:ext>
            </a:extLst>
          </p:cNvPr>
          <p:cNvGrpSpPr/>
          <p:nvPr/>
        </p:nvGrpSpPr>
        <p:grpSpPr>
          <a:xfrm>
            <a:off x="6380988" y="2229611"/>
            <a:ext cx="1938655" cy="2316480"/>
            <a:chOff x="6380988" y="2229611"/>
            <a:chExt cx="1938655" cy="2316480"/>
          </a:xfrm>
        </p:grpSpPr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042B7125-2E64-E0D6-5B85-3D7EA673DCF2}"/>
                </a:ext>
              </a:extLst>
            </p:cNvPr>
            <p:cNvSpPr/>
            <p:nvPr/>
          </p:nvSpPr>
          <p:spPr>
            <a:xfrm>
              <a:off x="6691884" y="2229611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5CA9BCAC-5BF9-6DAD-2D39-22160F95AD43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0" y="0"/>
                  </a:moveTo>
                  <a:lnTo>
                    <a:pt x="115569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69" y="1154684"/>
                  </a:lnTo>
                  <a:lnTo>
                    <a:pt x="1807590" y="1154684"/>
                  </a:lnTo>
                  <a:lnTo>
                    <a:pt x="1852548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8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43BCC57F-0F50-CBA5-6ADB-0F87B238FCA7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69" y="0"/>
                  </a:lnTo>
                  <a:lnTo>
                    <a:pt x="1807590" y="0"/>
                  </a:lnTo>
                  <a:lnTo>
                    <a:pt x="1852548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8" y="1145667"/>
                  </a:lnTo>
                  <a:lnTo>
                    <a:pt x="1807590" y="1154684"/>
                  </a:lnTo>
                  <a:lnTo>
                    <a:pt x="115569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4">
            <a:extLst>
              <a:ext uri="{FF2B5EF4-FFF2-40B4-BE49-F238E27FC236}">
                <a16:creationId xmlns:a16="http://schemas.microsoft.com/office/drawing/2014/main" id="{6ABDDA70-4547-A757-8C83-423A868D8A89}"/>
              </a:ext>
            </a:extLst>
          </p:cNvPr>
          <p:cNvSpPr txBox="1"/>
          <p:nvPr/>
        </p:nvSpPr>
        <p:spPr>
          <a:xfrm>
            <a:off x="6546595" y="3425444"/>
            <a:ext cx="15938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sz="17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2C43E308-6BA6-06D3-5FB9-7C6750C77777}"/>
              </a:ext>
            </a:extLst>
          </p:cNvPr>
          <p:cNvSpPr txBox="1"/>
          <p:nvPr/>
        </p:nvSpPr>
        <p:spPr>
          <a:xfrm>
            <a:off x="6602983" y="3661028"/>
            <a:ext cx="148399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 LogReg,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SVM,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5EFB883E-B671-3138-912F-1EFF6B49D433}"/>
              </a:ext>
            </a:extLst>
          </p:cNvPr>
          <p:cNvSpPr txBox="1"/>
          <p:nvPr/>
        </p:nvSpPr>
        <p:spPr>
          <a:xfrm>
            <a:off x="6535928" y="3899408"/>
            <a:ext cx="160274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Decision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Tree,</a:t>
            </a:r>
            <a:r>
              <a:rPr sz="1700" spc="-2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95531D17-9900-D81B-BBFB-F8157105E84F}"/>
              </a:ext>
            </a:extLst>
          </p:cNvPr>
          <p:cNvSpPr txBox="1"/>
          <p:nvPr/>
        </p:nvSpPr>
        <p:spPr>
          <a:xfrm>
            <a:off x="6795261" y="4135627"/>
            <a:ext cx="11004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KNN</a:t>
            </a:r>
            <a:r>
              <a:rPr sz="17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39" name="object 38">
            <a:extLst>
              <a:ext uri="{FF2B5EF4-FFF2-40B4-BE49-F238E27FC236}">
                <a16:creationId xmlns:a16="http://schemas.microsoft.com/office/drawing/2014/main" id="{9FFFCA54-BBC0-5C28-FAFB-017142EE8044}"/>
              </a:ext>
            </a:extLst>
          </p:cNvPr>
          <p:cNvGrpSpPr/>
          <p:nvPr/>
        </p:nvGrpSpPr>
        <p:grpSpPr>
          <a:xfrm>
            <a:off x="6380988" y="1933955"/>
            <a:ext cx="2950845" cy="1169035"/>
            <a:chOff x="6380988" y="1933955"/>
            <a:chExt cx="2950845" cy="1169035"/>
          </a:xfrm>
        </p:grpSpPr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81B1E4FF-5982-629F-B035-D35C3C60BADD}"/>
                </a:ext>
              </a:extLst>
            </p:cNvPr>
            <p:cNvSpPr/>
            <p:nvPr/>
          </p:nvSpPr>
          <p:spPr>
            <a:xfrm>
              <a:off x="6783324" y="2138171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017A002E-5B7B-ADBA-383D-DA5832A03C18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6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1" y="1119759"/>
                  </a:lnTo>
                  <a:lnTo>
                    <a:pt x="70484" y="1144524"/>
                  </a:lnTo>
                  <a:lnTo>
                    <a:pt x="115315" y="1153540"/>
                  </a:lnTo>
                  <a:lnTo>
                    <a:pt x="1807844" y="1153540"/>
                  </a:lnTo>
                  <a:lnTo>
                    <a:pt x="1852675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6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C42FA296-F0DB-CC10-C95C-C70000676FC2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6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5" y="1144524"/>
                  </a:lnTo>
                  <a:lnTo>
                    <a:pt x="1807844" y="1153540"/>
                  </a:lnTo>
                  <a:lnTo>
                    <a:pt x="115315" y="1153540"/>
                  </a:lnTo>
                  <a:lnTo>
                    <a:pt x="70484" y="1144524"/>
                  </a:lnTo>
                  <a:lnTo>
                    <a:pt x="33781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2">
            <a:extLst>
              <a:ext uri="{FF2B5EF4-FFF2-40B4-BE49-F238E27FC236}">
                <a16:creationId xmlns:a16="http://schemas.microsoft.com/office/drawing/2014/main" id="{7794D42D-E586-8AB1-AA3E-4CC1DDD0A8ED}"/>
              </a:ext>
            </a:extLst>
          </p:cNvPr>
          <p:cNvSpPr txBox="1"/>
          <p:nvPr/>
        </p:nvSpPr>
        <p:spPr>
          <a:xfrm>
            <a:off x="6613906" y="2219960"/>
            <a:ext cx="145542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Score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r>
              <a:rPr sz="1700" spc="-1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BF6AF5B0-C2D3-062A-5B25-F3D02CCEF6CC}"/>
              </a:ext>
            </a:extLst>
          </p:cNvPr>
          <p:cNvSpPr txBox="1"/>
          <p:nvPr/>
        </p:nvSpPr>
        <p:spPr>
          <a:xfrm>
            <a:off x="6805930" y="2456180"/>
            <a:ext cx="107188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sz="1700" spc="-1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45" name="object 44">
            <a:extLst>
              <a:ext uri="{FF2B5EF4-FFF2-40B4-BE49-F238E27FC236}">
                <a16:creationId xmlns:a16="http://schemas.microsoft.com/office/drawing/2014/main" id="{41973960-648D-9B6E-B8D9-24F612C84F90}"/>
              </a:ext>
            </a:extLst>
          </p:cNvPr>
          <p:cNvGrpSpPr/>
          <p:nvPr/>
        </p:nvGrpSpPr>
        <p:grpSpPr>
          <a:xfrm>
            <a:off x="8938259" y="1933955"/>
            <a:ext cx="1938655" cy="1728470"/>
            <a:chOff x="8938259" y="1933955"/>
            <a:chExt cx="1938655" cy="1728470"/>
          </a:xfrm>
        </p:grpSpPr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93FC36B1-D3D9-2D85-B39F-9AD9648D0AE0}"/>
                </a:ext>
              </a:extLst>
            </p:cNvPr>
            <p:cNvSpPr/>
            <p:nvPr/>
          </p:nvSpPr>
          <p:spPr>
            <a:xfrm>
              <a:off x="9249155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90" h="1432560">
                  <a:moveTo>
                    <a:pt x="173481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1" y="1432560"/>
                  </a:lnTo>
                  <a:lnTo>
                    <a:pt x="17348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68B35CD3-FFB1-63DD-EE08-9ADBFA4A1D8E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5" y="0"/>
                  </a:moveTo>
                  <a:lnTo>
                    <a:pt x="115316" y="0"/>
                  </a:lnTo>
                  <a:lnTo>
                    <a:pt x="70485" y="9016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7" y="1083056"/>
                  </a:lnTo>
                  <a:lnTo>
                    <a:pt x="33781" y="1119759"/>
                  </a:lnTo>
                  <a:lnTo>
                    <a:pt x="70485" y="1144524"/>
                  </a:lnTo>
                  <a:lnTo>
                    <a:pt x="115316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4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257AE393-2586-01D8-E033-14F88E28C262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485" y="9016"/>
                  </a:lnTo>
                  <a:lnTo>
                    <a:pt x="115316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4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6" y="1153540"/>
                  </a:lnTo>
                  <a:lnTo>
                    <a:pt x="70485" y="1144524"/>
                  </a:lnTo>
                  <a:lnTo>
                    <a:pt x="33781" y="1119759"/>
                  </a:lnTo>
                  <a:lnTo>
                    <a:pt x="9017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8">
            <a:extLst>
              <a:ext uri="{FF2B5EF4-FFF2-40B4-BE49-F238E27FC236}">
                <a16:creationId xmlns:a16="http://schemas.microsoft.com/office/drawing/2014/main" id="{610262CE-4642-1C60-7392-41430BD2415F}"/>
              </a:ext>
            </a:extLst>
          </p:cNvPr>
          <p:cNvSpPr txBox="1"/>
          <p:nvPr/>
        </p:nvSpPr>
        <p:spPr>
          <a:xfrm>
            <a:off x="9140697" y="2219960"/>
            <a:ext cx="15195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Confusion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Matrix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46BE910E-0359-2E3B-D4B5-FD263874AC69}"/>
              </a:ext>
            </a:extLst>
          </p:cNvPr>
          <p:cNvSpPr txBox="1"/>
          <p:nvPr/>
        </p:nvSpPr>
        <p:spPr>
          <a:xfrm>
            <a:off x="9299193" y="2456180"/>
            <a:ext cx="120269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sz="1700" spc="-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51" name="object 50">
            <a:extLst>
              <a:ext uri="{FF2B5EF4-FFF2-40B4-BE49-F238E27FC236}">
                <a16:creationId xmlns:a16="http://schemas.microsoft.com/office/drawing/2014/main" id="{C8B6114D-B3B7-2A19-3246-842721DDDFBD}"/>
              </a:ext>
            </a:extLst>
          </p:cNvPr>
          <p:cNvGrpSpPr/>
          <p:nvPr/>
        </p:nvGrpSpPr>
        <p:grpSpPr>
          <a:xfrm>
            <a:off x="8938259" y="3375659"/>
            <a:ext cx="1938655" cy="1170305"/>
            <a:chOff x="8938259" y="3375659"/>
            <a:chExt cx="1938655" cy="1170305"/>
          </a:xfrm>
        </p:grpSpPr>
        <p:sp>
          <p:nvSpPr>
            <p:cNvPr id="52" name="object 51">
              <a:extLst>
                <a:ext uri="{FF2B5EF4-FFF2-40B4-BE49-F238E27FC236}">
                  <a16:creationId xmlns:a16="http://schemas.microsoft.com/office/drawing/2014/main" id="{5CD21950-0B3D-7D05-7DE1-E8F9329A2C5F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1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7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1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4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1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2">
              <a:extLst>
                <a:ext uri="{FF2B5EF4-FFF2-40B4-BE49-F238E27FC236}">
                  <a16:creationId xmlns:a16="http://schemas.microsoft.com/office/drawing/2014/main" id="{954E2AB8-23F7-E2D7-707F-0778E219CFBA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1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4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1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7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3">
            <a:extLst>
              <a:ext uri="{FF2B5EF4-FFF2-40B4-BE49-F238E27FC236}">
                <a16:creationId xmlns:a16="http://schemas.microsoft.com/office/drawing/2014/main" id="{0E785E95-B355-F7E3-AE40-D911CA5C59BA}"/>
              </a:ext>
            </a:extLst>
          </p:cNvPr>
          <p:cNvSpPr txBox="1"/>
          <p:nvPr/>
        </p:nvSpPr>
        <p:spPr>
          <a:xfrm>
            <a:off x="9055354" y="3656457"/>
            <a:ext cx="170942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3825" marR="5080" indent="-111760">
              <a:lnSpc>
                <a:spcPts val="2000"/>
              </a:lnSpc>
              <a:spcBef>
                <a:spcPts val="2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Barplot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compare 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scores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70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9AFBBDDD-A43B-A6E7-8862-CB5D7BE88075}"/>
              </a:ext>
            </a:extLst>
          </p:cNvPr>
          <p:cNvSpPr txBox="1"/>
          <p:nvPr/>
        </p:nvSpPr>
        <p:spPr>
          <a:xfrm>
            <a:off x="1328166" y="5183504"/>
            <a:ext cx="90430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7DDB"/>
                </a:solidFill>
                <a:latin typeface="Carlito"/>
                <a:cs typeface="Carlito"/>
              </a:rPr>
              <a:t>This is </a:t>
            </a:r>
            <a:r>
              <a:rPr sz="1800" dirty="0">
                <a:solidFill>
                  <a:srgbClr val="1C7DDB"/>
                </a:solidFill>
                <a:latin typeface="Carlito"/>
                <a:cs typeface="Carlito"/>
              </a:rPr>
              <a:t>a </a:t>
            </a:r>
            <a:r>
              <a:rPr sz="1800" spc="-20" dirty="0">
                <a:solidFill>
                  <a:srgbClr val="1C7DDB"/>
                </a:solidFill>
                <a:latin typeface="Carlito"/>
                <a:cs typeface="Carlito"/>
              </a:rPr>
              <a:t>preview </a:t>
            </a:r>
            <a:r>
              <a:rPr sz="1800" spc="-5" dirty="0">
                <a:solidFill>
                  <a:srgbClr val="1C7DDB"/>
                </a:solidFill>
                <a:latin typeface="Carlito"/>
                <a:cs typeface="Carlito"/>
              </a:rPr>
              <a:t>of </a:t>
            </a:r>
            <a:r>
              <a:rPr sz="1800" dirty="0">
                <a:solidFill>
                  <a:srgbClr val="1C7DDB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1C7DDB"/>
                </a:solidFill>
                <a:latin typeface="Carlito"/>
                <a:cs typeface="Carlito"/>
              </a:rPr>
              <a:t>Plotly dashboard. </a:t>
            </a:r>
            <a:r>
              <a:rPr sz="1800" spc="-5" dirty="0">
                <a:solidFill>
                  <a:srgbClr val="1C7DDB"/>
                </a:solidFill>
                <a:latin typeface="Carlito"/>
                <a:cs typeface="Carlito"/>
              </a:rPr>
              <a:t>The </a:t>
            </a:r>
            <a:r>
              <a:rPr sz="1800" spc="-20" dirty="0">
                <a:solidFill>
                  <a:srgbClr val="1C7DDB"/>
                </a:solidFill>
                <a:latin typeface="Carlito"/>
                <a:cs typeface="Carlito"/>
              </a:rPr>
              <a:t>following </a:t>
            </a:r>
            <a:r>
              <a:rPr sz="1800" spc="-5" dirty="0">
                <a:solidFill>
                  <a:srgbClr val="1C7DDB"/>
                </a:solidFill>
                <a:latin typeface="Carlito"/>
                <a:cs typeface="Carlito"/>
              </a:rPr>
              <a:t>sides will show </a:t>
            </a:r>
            <a:r>
              <a:rPr sz="1800" dirty="0">
                <a:solidFill>
                  <a:srgbClr val="1C7DDB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1C7DDB"/>
                </a:solidFill>
                <a:latin typeface="Carlito"/>
                <a:cs typeface="Carlito"/>
              </a:rPr>
              <a:t>results </a:t>
            </a:r>
            <a:r>
              <a:rPr sz="1800" spc="-5" dirty="0">
                <a:solidFill>
                  <a:srgbClr val="1C7DDB"/>
                </a:solidFill>
                <a:latin typeface="Carlito"/>
                <a:cs typeface="Carlito"/>
              </a:rPr>
              <a:t>of </a:t>
            </a:r>
            <a:r>
              <a:rPr sz="1800" spc="-20" dirty="0">
                <a:solidFill>
                  <a:srgbClr val="1C7DDB"/>
                </a:solidFill>
                <a:latin typeface="Carlito"/>
                <a:cs typeface="Carlito"/>
              </a:rPr>
              <a:t>EDA </a:t>
            </a:r>
            <a:r>
              <a:rPr sz="1800" spc="-5" dirty="0">
                <a:solidFill>
                  <a:srgbClr val="1C7DDB"/>
                </a:solidFill>
                <a:latin typeface="Carlito"/>
                <a:cs typeface="Carlito"/>
              </a:rPr>
              <a:t>with  </a:t>
            </a:r>
            <a:r>
              <a:rPr sz="1800" spc="-20" dirty="0">
                <a:solidFill>
                  <a:srgbClr val="1C7DDB"/>
                </a:solidFill>
                <a:latin typeface="Carlito"/>
                <a:cs typeface="Carlito"/>
              </a:rPr>
              <a:t>visualization, EDA </a:t>
            </a:r>
            <a:r>
              <a:rPr sz="1800" spc="-5" dirty="0">
                <a:solidFill>
                  <a:srgbClr val="1C7DDB"/>
                </a:solidFill>
                <a:latin typeface="Carlito"/>
                <a:cs typeface="Carlito"/>
              </a:rPr>
              <a:t>with </a:t>
            </a:r>
            <a:r>
              <a:rPr sz="1800" dirty="0">
                <a:solidFill>
                  <a:srgbClr val="1C7DDB"/>
                </a:solidFill>
                <a:latin typeface="Carlito"/>
                <a:cs typeface="Carlito"/>
              </a:rPr>
              <a:t>SQL, </a:t>
            </a:r>
            <a:r>
              <a:rPr sz="1800" spc="-25" dirty="0">
                <a:solidFill>
                  <a:srgbClr val="1C7DDB"/>
                </a:solidFill>
                <a:latin typeface="Carlito"/>
                <a:cs typeface="Carlito"/>
              </a:rPr>
              <a:t>Interactive </a:t>
            </a:r>
            <a:r>
              <a:rPr sz="1800" dirty="0">
                <a:solidFill>
                  <a:srgbClr val="1C7DDB"/>
                </a:solidFill>
                <a:latin typeface="Carlito"/>
                <a:cs typeface="Carlito"/>
              </a:rPr>
              <a:t>Map </a:t>
            </a:r>
            <a:r>
              <a:rPr sz="1800" spc="-5" dirty="0">
                <a:solidFill>
                  <a:srgbClr val="1C7DDB"/>
                </a:solidFill>
                <a:latin typeface="Carlito"/>
                <a:cs typeface="Carlito"/>
              </a:rPr>
              <a:t>with </a:t>
            </a:r>
            <a:r>
              <a:rPr sz="1800" spc="-20" dirty="0">
                <a:solidFill>
                  <a:srgbClr val="1C7DDB"/>
                </a:solidFill>
                <a:latin typeface="Carlito"/>
                <a:cs typeface="Carlito"/>
              </a:rPr>
              <a:t>Folium, </a:t>
            </a:r>
            <a:r>
              <a:rPr sz="1800" dirty="0">
                <a:solidFill>
                  <a:srgbClr val="1C7DDB"/>
                </a:solidFill>
                <a:latin typeface="Carlito"/>
                <a:cs typeface="Carlito"/>
              </a:rPr>
              <a:t>and </a:t>
            </a:r>
            <a:r>
              <a:rPr sz="1800" spc="-10" dirty="0">
                <a:solidFill>
                  <a:srgbClr val="1C7DDB"/>
                </a:solidFill>
                <a:latin typeface="Carlito"/>
                <a:cs typeface="Carlito"/>
              </a:rPr>
              <a:t>finally </a:t>
            </a:r>
            <a:r>
              <a:rPr sz="1800" dirty="0">
                <a:solidFill>
                  <a:srgbClr val="1C7DDB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1C7DDB"/>
                </a:solidFill>
                <a:latin typeface="Carlito"/>
                <a:cs typeface="Carlito"/>
              </a:rPr>
              <a:t>results </a:t>
            </a:r>
            <a:r>
              <a:rPr sz="1800" spc="-5" dirty="0">
                <a:solidFill>
                  <a:srgbClr val="1C7DDB"/>
                </a:solidFill>
                <a:latin typeface="Carlito"/>
                <a:cs typeface="Carlito"/>
              </a:rPr>
              <a:t>of our </a:t>
            </a:r>
            <a:r>
              <a:rPr sz="1800" dirty="0">
                <a:solidFill>
                  <a:srgbClr val="1C7DDB"/>
                </a:solidFill>
                <a:latin typeface="Carlito"/>
                <a:cs typeface="Carlito"/>
              </a:rPr>
              <a:t>model </a:t>
            </a:r>
            <a:r>
              <a:rPr sz="1800" spc="-5" dirty="0">
                <a:solidFill>
                  <a:srgbClr val="1C7DDB"/>
                </a:solidFill>
                <a:latin typeface="Carlito"/>
                <a:cs typeface="Carlito"/>
              </a:rPr>
              <a:t>with  </a:t>
            </a:r>
            <a:r>
              <a:rPr sz="1800" dirty="0">
                <a:solidFill>
                  <a:srgbClr val="1C7DDB"/>
                </a:solidFill>
                <a:latin typeface="Carlito"/>
                <a:cs typeface="Carlito"/>
              </a:rPr>
              <a:t>about 83%</a:t>
            </a:r>
            <a:r>
              <a:rPr sz="1800" spc="-5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sz="1800" spc="-45" dirty="0">
                <a:solidFill>
                  <a:srgbClr val="1C7DDB"/>
                </a:solidFill>
                <a:latin typeface="Carlito"/>
                <a:cs typeface="Carlito"/>
              </a:rPr>
              <a:t>accuracy.</a:t>
            </a:r>
            <a:endParaRPr sz="1800" dirty="0">
              <a:solidFill>
                <a:srgbClr val="1C7DDB"/>
              </a:solidFill>
              <a:latin typeface="Carlito"/>
              <a:cs typeface="Carl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07061-361F-2E98-777C-2D730057F6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400093"/>
            <a:ext cx="6559550" cy="36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CBFD5FA9-1BBF-D91C-7D55-79158E7B7292}"/>
              </a:ext>
            </a:extLst>
          </p:cNvPr>
          <p:cNvSpPr txBox="1"/>
          <p:nvPr/>
        </p:nvSpPr>
        <p:spPr>
          <a:xfrm>
            <a:off x="806907" y="5146750"/>
            <a:ext cx="6850380" cy="911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20900"/>
              </a:lnSpc>
              <a:spcBef>
                <a:spcPts val="105"/>
              </a:spcBef>
            </a:pP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Graphic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suggests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an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increase </a:t>
            </a:r>
            <a:r>
              <a:rPr sz="1600" dirty="0">
                <a:solidFill>
                  <a:schemeClr val="accent1"/>
                </a:solidFill>
                <a:latin typeface="Carlito"/>
                <a:cs typeface="Carlito"/>
              </a:rPr>
              <a:t>in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sz="1600" spc="-40" dirty="0">
                <a:solidFill>
                  <a:schemeClr val="accent1"/>
                </a:solidFill>
                <a:latin typeface="Carlito"/>
                <a:cs typeface="Carlito"/>
              </a:rPr>
              <a:t>rate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over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time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(indicated </a:t>
            </a:r>
            <a:r>
              <a:rPr sz="1600" dirty="0">
                <a:solidFill>
                  <a:schemeClr val="accent1"/>
                </a:solidFill>
                <a:latin typeface="Carlito"/>
                <a:cs typeface="Carlito"/>
              </a:rPr>
              <a:t>in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Flight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Number). 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Likely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a big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breakthrough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around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flight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20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which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significantly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increased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rate. 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CCAFS appears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be the main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launch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site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as it has the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most</a:t>
            </a:r>
            <a:r>
              <a:rPr sz="1600" spc="-9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volume.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D5CB61EF-06A2-1531-17B3-2FBD845720AA}"/>
              </a:ext>
            </a:extLst>
          </p:cNvPr>
          <p:cNvSpPr/>
          <p:nvPr/>
        </p:nvSpPr>
        <p:spPr>
          <a:xfrm>
            <a:off x="39623" y="1632204"/>
            <a:ext cx="12100560" cy="2377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91156071-3BFE-3380-05DF-A5379A912AB4}"/>
              </a:ext>
            </a:extLst>
          </p:cNvPr>
          <p:cNvSpPr txBox="1"/>
          <p:nvPr/>
        </p:nvSpPr>
        <p:spPr>
          <a:xfrm>
            <a:off x="977900" y="4346194"/>
            <a:ext cx="586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Green indicates successful </a:t>
            </a:r>
            <a:r>
              <a:rPr sz="1600" spc="-10" dirty="0">
                <a:latin typeface="Carlito"/>
                <a:cs typeface="Carlito"/>
              </a:rPr>
              <a:t>launch; </a:t>
            </a:r>
            <a:r>
              <a:rPr sz="1600" spc="-15" dirty="0">
                <a:latin typeface="Carlito"/>
                <a:cs typeface="Carlito"/>
              </a:rPr>
              <a:t>Purple </a:t>
            </a:r>
            <a:r>
              <a:rPr sz="1600" spc="-20" dirty="0">
                <a:latin typeface="Carlito"/>
                <a:cs typeface="Carlito"/>
              </a:rPr>
              <a:t>indicates unsuccessful</a:t>
            </a:r>
            <a:r>
              <a:rPr sz="1600" spc="18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launch.</a:t>
            </a:r>
            <a:endParaRPr sz="16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8FA10368-0001-53BF-0D0F-D195CB5A8DBE}"/>
              </a:ext>
            </a:extLst>
          </p:cNvPr>
          <p:cNvSpPr txBox="1"/>
          <p:nvPr/>
        </p:nvSpPr>
        <p:spPr>
          <a:xfrm>
            <a:off x="902614" y="5103774"/>
            <a:ext cx="5099050" cy="5883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400"/>
              </a:lnSpc>
              <a:spcBef>
                <a:spcPts val="100"/>
              </a:spcBef>
            </a:pP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Payload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mass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appears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fall mostly between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0-6000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kg. 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Different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launch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sites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also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seem to use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different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payload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mass.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9A58520-0AA6-377C-DEB2-D26244726005}"/>
              </a:ext>
            </a:extLst>
          </p:cNvPr>
          <p:cNvSpPr/>
          <p:nvPr/>
        </p:nvSpPr>
        <p:spPr>
          <a:xfrm>
            <a:off x="39623" y="1653539"/>
            <a:ext cx="12100560" cy="2377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4F802537-D327-CF48-D1AA-7ED75E9EA808}"/>
              </a:ext>
            </a:extLst>
          </p:cNvPr>
          <p:cNvSpPr txBox="1"/>
          <p:nvPr/>
        </p:nvSpPr>
        <p:spPr>
          <a:xfrm>
            <a:off x="902614" y="4346194"/>
            <a:ext cx="586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Green indicates successful </a:t>
            </a:r>
            <a:r>
              <a:rPr sz="1600" spc="-10" dirty="0">
                <a:latin typeface="Carlito"/>
                <a:cs typeface="Carlito"/>
              </a:rPr>
              <a:t>launch; </a:t>
            </a:r>
            <a:r>
              <a:rPr sz="1600" spc="-15" dirty="0">
                <a:latin typeface="Carlito"/>
                <a:cs typeface="Carlito"/>
              </a:rPr>
              <a:t>Purple </a:t>
            </a:r>
            <a:r>
              <a:rPr sz="1600" spc="-20" dirty="0">
                <a:latin typeface="Carlito"/>
                <a:cs typeface="Carlito"/>
              </a:rPr>
              <a:t>indicates unsuccessful</a:t>
            </a:r>
            <a:r>
              <a:rPr sz="1600" spc="18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launch.</a:t>
            </a:r>
            <a:endParaRPr sz="16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7C81DA6B-ADED-9114-30AE-70F3E19EEAD4}"/>
              </a:ext>
            </a:extLst>
          </p:cNvPr>
          <p:cNvSpPr txBox="1"/>
          <p:nvPr/>
        </p:nvSpPr>
        <p:spPr>
          <a:xfrm>
            <a:off x="1177848" y="4915179"/>
            <a:ext cx="6502400" cy="149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ES-L1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(1),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GEO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(1), HEO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(1)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have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100%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sz="1600" spc="-40" dirty="0">
                <a:solidFill>
                  <a:schemeClr val="accent1"/>
                </a:solidFill>
                <a:latin typeface="Carlito"/>
                <a:cs typeface="Carlito"/>
              </a:rPr>
              <a:t>rate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(sample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sizes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in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parenthesis) 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SSO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(5)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has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100%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success</a:t>
            </a:r>
            <a:r>
              <a:rPr sz="1600" spc="4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40" dirty="0">
                <a:solidFill>
                  <a:schemeClr val="accent1"/>
                </a:solidFill>
                <a:latin typeface="Carlito"/>
                <a:cs typeface="Carlito"/>
              </a:rPr>
              <a:t>rate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VLEO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(14)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has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decent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sz="1600" spc="-40" dirty="0">
                <a:solidFill>
                  <a:schemeClr val="accent1"/>
                </a:solidFill>
                <a:latin typeface="Carlito"/>
                <a:cs typeface="Carlito"/>
              </a:rPr>
              <a:t>rate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and</a:t>
            </a:r>
            <a:r>
              <a:rPr sz="1600" spc="15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attempts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SO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(1)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has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0% success</a:t>
            </a:r>
            <a:r>
              <a:rPr sz="1600" spc="8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40" dirty="0">
                <a:solidFill>
                  <a:schemeClr val="accent1"/>
                </a:solidFill>
                <a:latin typeface="Carlito"/>
                <a:cs typeface="Carlito"/>
              </a:rPr>
              <a:t>rate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spc="-40" dirty="0">
                <a:solidFill>
                  <a:schemeClr val="accent1"/>
                </a:solidFill>
                <a:latin typeface="Carlito"/>
                <a:cs typeface="Carlito"/>
              </a:rPr>
              <a:t>GTO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(27)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has the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around 50%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sz="1600" spc="-40" dirty="0">
                <a:solidFill>
                  <a:schemeClr val="accent1"/>
                </a:solidFill>
                <a:latin typeface="Carlito"/>
                <a:cs typeface="Carlito"/>
              </a:rPr>
              <a:t>rate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but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largest</a:t>
            </a:r>
            <a:r>
              <a:rPr sz="1600" spc="22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sample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49BC2EA9-2894-1139-E6C0-454688141624}"/>
              </a:ext>
            </a:extLst>
          </p:cNvPr>
          <p:cNvSpPr/>
          <p:nvPr/>
        </p:nvSpPr>
        <p:spPr>
          <a:xfrm>
            <a:off x="2321051" y="1498600"/>
            <a:ext cx="5430011" cy="3201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F94BD978-2E2C-1698-F51B-3C23D3D506DE}"/>
              </a:ext>
            </a:extLst>
          </p:cNvPr>
          <p:cNvSpPr txBox="1"/>
          <p:nvPr/>
        </p:nvSpPr>
        <p:spPr>
          <a:xfrm>
            <a:off x="8403463" y="3387597"/>
            <a:ext cx="21793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Success </a:t>
            </a:r>
            <a:r>
              <a:rPr sz="1800" spc="-25" dirty="0">
                <a:latin typeface="Carlito"/>
                <a:cs typeface="Carlito"/>
              </a:rPr>
              <a:t>Rate </a:t>
            </a:r>
            <a:r>
              <a:rPr sz="1800" spc="-20" dirty="0">
                <a:latin typeface="Carlito"/>
                <a:cs typeface="Carlito"/>
              </a:rPr>
              <a:t>Scale</a:t>
            </a:r>
            <a:r>
              <a:rPr sz="1800" spc="-6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with  </a:t>
            </a:r>
            <a:r>
              <a:rPr sz="1800" dirty="0">
                <a:latin typeface="Carlito"/>
                <a:cs typeface="Carlito"/>
              </a:rPr>
              <a:t>0 as</a:t>
            </a:r>
            <a:r>
              <a:rPr sz="1800" spc="-7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0%</a:t>
            </a:r>
            <a:endParaRPr sz="1800">
              <a:latin typeface="Carlito"/>
              <a:cs typeface="Carlito"/>
            </a:endParaRPr>
          </a:p>
          <a:p>
            <a:pPr marL="12700" marR="118237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0.6 as</a:t>
            </a:r>
            <a:r>
              <a:rPr sz="1800" spc="-19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60%  1 as</a:t>
            </a:r>
            <a:r>
              <a:rPr sz="1800" spc="-12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100%</a:t>
            </a:r>
            <a:endParaRPr sz="18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EFE6CCB1-8733-EA2E-403C-4DCD3B10E6AC}"/>
              </a:ext>
            </a:extLst>
          </p:cNvPr>
          <p:cNvSpPr txBox="1"/>
          <p:nvPr/>
        </p:nvSpPr>
        <p:spPr>
          <a:xfrm>
            <a:off x="1118108" y="5003952"/>
            <a:ext cx="8640445" cy="1207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951604">
              <a:lnSpc>
                <a:spcPct val="121200"/>
              </a:lnSpc>
              <a:spcBef>
                <a:spcPts val="100"/>
              </a:spcBef>
            </a:pP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Launch Orbit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preferences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changed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over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Flight </a:t>
            </a:r>
            <a:r>
              <a:rPr sz="1600" spc="-50" dirty="0">
                <a:solidFill>
                  <a:schemeClr val="accent1"/>
                </a:solidFill>
                <a:latin typeface="Carlito"/>
                <a:cs typeface="Carlito"/>
              </a:rPr>
              <a:t>Number. 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Launch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Outcome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seems to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correlate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with this</a:t>
            </a:r>
            <a:r>
              <a:rPr sz="1600" spc="12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preference.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SpaceX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started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with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LEO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orbits which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saw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moderate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LEO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and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returned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VLEO </a:t>
            </a:r>
            <a:r>
              <a:rPr sz="1600" dirty="0">
                <a:solidFill>
                  <a:schemeClr val="accent1"/>
                </a:solidFill>
                <a:latin typeface="Carlito"/>
                <a:cs typeface="Carlito"/>
              </a:rPr>
              <a:t>in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recent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launches 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SpaceX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appears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perform better </a:t>
            </a:r>
            <a:r>
              <a:rPr sz="1600" dirty="0">
                <a:solidFill>
                  <a:schemeClr val="accent1"/>
                </a:solidFill>
                <a:latin typeface="Carlito"/>
                <a:cs typeface="Carlito"/>
              </a:rPr>
              <a:t>in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lower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orbits or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Sun-synchronous</a:t>
            </a:r>
            <a:r>
              <a:rPr sz="1600" spc="27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orbits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E317A5FB-F32A-6E69-965C-FD11A8AAAEDE}"/>
              </a:ext>
            </a:extLst>
          </p:cNvPr>
          <p:cNvSpPr/>
          <p:nvPr/>
        </p:nvSpPr>
        <p:spPr>
          <a:xfrm>
            <a:off x="45719" y="1644395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509A0FE1-1137-9E51-248E-835E28768D4D}"/>
              </a:ext>
            </a:extLst>
          </p:cNvPr>
          <p:cNvSpPr txBox="1"/>
          <p:nvPr/>
        </p:nvSpPr>
        <p:spPr>
          <a:xfrm>
            <a:off x="902614" y="4346194"/>
            <a:ext cx="586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Green indicates successful </a:t>
            </a:r>
            <a:r>
              <a:rPr sz="1600" spc="-10" dirty="0">
                <a:latin typeface="Carlito"/>
                <a:cs typeface="Carlito"/>
              </a:rPr>
              <a:t>launch; </a:t>
            </a:r>
            <a:r>
              <a:rPr sz="1600" spc="-15" dirty="0">
                <a:latin typeface="Carlito"/>
                <a:cs typeface="Carlito"/>
              </a:rPr>
              <a:t>Purple </a:t>
            </a:r>
            <a:r>
              <a:rPr sz="1600" spc="-20" dirty="0">
                <a:latin typeface="Carlito"/>
                <a:cs typeface="Carlito"/>
              </a:rPr>
              <a:t>indicates unsuccessful</a:t>
            </a:r>
            <a:r>
              <a:rPr sz="1600" spc="18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launch.</a:t>
            </a:r>
            <a:endParaRPr sz="16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F4CDCFD6-8DE3-E685-E302-B403C47CCC78}"/>
              </a:ext>
            </a:extLst>
          </p:cNvPr>
          <p:cNvSpPr txBox="1"/>
          <p:nvPr/>
        </p:nvSpPr>
        <p:spPr>
          <a:xfrm>
            <a:off x="1118108" y="5044185"/>
            <a:ext cx="7989570" cy="90995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Payload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mass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seems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correlate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with</a:t>
            </a:r>
            <a:r>
              <a:rPr sz="1600" spc="4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orbit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LEO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and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SSO seem to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have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relatively low payload</a:t>
            </a:r>
            <a:r>
              <a:rPr sz="1600" spc="13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mass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The other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most successful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orbit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VLEO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only has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payload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mass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values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in the higher end of the</a:t>
            </a:r>
            <a:r>
              <a:rPr sz="1600" spc="8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range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5B45EA48-97A2-F937-0E0C-B9562707C3A5}"/>
              </a:ext>
            </a:extLst>
          </p:cNvPr>
          <p:cNvSpPr/>
          <p:nvPr/>
        </p:nvSpPr>
        <p:spPr>
          <a:xfrm>
            <a:off x="45719" y="1615439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72D0BA6D-D586-1D7E-32D9-1D4A96BD7F97}"/>
              </a:ext>
            </a:extLst>
          </p:cNvPr>
          <p:cNvSpPr txBox="1"/>
          <p:nvPr/>
        </p:nvSpPr>
        <p:spPr>
          <a:xfrm>
            <a:off x="902614" y="4346194"/>
            <a:ext cx="586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Green indicates successful </a:t>
            </a:r>
            <a:r>
              <a:rPr sz="1600" spc="-10" dirty="0">
                <a:latin typeface="Carlito"/>
                <a:cs typeface="Carlito"/>
              </a:rPr>
              <a:t>launch; </a:t>
            </a:r>
            <a:r>
              <a:rPr sz="1600" spc="-15" dirty="0">
                <a:latin typeface="Carlito"/>
                <a:cs typeface="Carlito"/>
              </a:rPr>
              <a:t>Purple </a:t>
            </a:r>
            <a:r>
              <a:rPr sz="1600" spc="-20" dirty="0">
                <a:latin typeface="Carlito"/>
                <a:cs typeface="Carlito"/>
              </a:rPr>
              <a:t>indicates unsuccessful</a:t>
            </a:r>
            <a:r>
              <a:rPr sz="1600" spc="18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launch.</a:t>
            </a:r>
            <a:endParaRPr sz="16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6B239074-4516-249B-C988-58D6529BF385}"/>
              </a:ext>
            </a:extLst>
          </p:cNvPr>
          <p:cNvSpPr txBox="1"/>
          <p:nvPr/>
        </p:nvSpPr>
        <p:spPr>
          <a:xfrm>
            <a:off x="1176019" y="5031310"/>
            <a:ext cx="5977890" cy="61658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generally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increases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over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time since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2013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with a </a:t>
            </a:r>
            <a:r>
              <a:rPr sz="1600" spc="-10" dirty="0">
                <a:solidFill>
                  <a:schemeClr val="accent1"/>
                </a:solidFill>
                <a:latin typeface="Carlito"/>
                <a:cs typeface="Carlito"/>
              </a:rPr>
              <a:t>slight </a:t>
            </a:r>
            <a:r>
              <a:rPr sz="1600" spc="-5" dirty="0">
                <a:solidFill>
                  <a:schemeClr val="accent1"/>
                </a:solidFill>
                <a:latin typeface="Carlito"/>
                <a:cs typeface="Carlito"/>
              </a:rPr>
              <a:t>dip </a:t>
            </a:r>
            <a:r>
              <a:rPr sz="1600" dirty="0">
                <a:solidFill>
                  <a:schemeClr val="accent1"/>
                </a:solidFill>
                <a:latin typeface="Carlito"/>
                <a:cs typeface="Carlito"/>
              </a:rPr>
              <a:t>in</a:t>
            </a:r>
            <a:r>
              <a:rPr sz="1600" spc="5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2018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sz="1600" dirty="0">
                <a:solidFill>
                  <a:schemeClr val="accent1"/>
                </a:solidFill>
                <a:latin typeface="Carlito"/>
                <a:cs typeface="Carlito"/>
              </a:rPr>
              <a:t>in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recent years </a:t>
            </a:r>
            <a:r>
              <a:rPr sz="1600" spc="-15" dirty="0">
                <a:solidFill>
                  <a:schemeClr val="accent1"/>
                </a:solidFill>
                <a:latin typeface="Carlito"/>
                <a:cs typeface="Carlito"/>
              </a:rPr>
              <a:t>at </a:t>
            </a:r>
            <a:r>
              <a:rPr sz="1600" spc="-20" dirty="0">
                <a:solidFill>
                  <a:schemeClr val="accent1"/>
                </a:solidFill>
                <a:latin typeface="Carlito"/>
                <a:cs typeface="Carlito"/>
              </a:rPr>
              <a:t>around</a:t>
            </a:r>
            <a:r>
              <a:rPr sz="1600" spc="9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sz="1600" spc="-25" dirty="0">
                <a:solidFill>
                  <a:schemeClr val="accent1"/>
                </a:solidFill>
                <a:latin typeface="Carlito"/>
                <a:cs typeface="Carlito"/>
              </a:rPr>
              <a:t>80%</a:t>
            </a:r>
            <a:endParaRPr sz="16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217731C6-65E6-9240-035D-9B01669E7AB8}"/>
              </a:ext>
            </a:extLst>
          </p:cNvPr>
          <p:cNvSpPr/>
          <p:nvPr/>
        </p:nvSpPr>
        <p:spPr>
          <a:xfrm>
            <a:off x="2564892" y="1484375"/>
            <a:ext cx="4565904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F4D167F6-2D1F-6DD5-49AF-9B4CDFF7EED0}"/>
              </a:ext>
            </a:extLst>
          </p:cNvPr>
          <p:cNvSpPr txBox="1"/>
          <p:nvPr/>
        </p:nvSpPr>
        <p:spPr>
          <a:xfrm>
            <a:off x="7418578" y="2750057"/>
            <a:ext cx="197421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95% confidence interval  </a:t>
            </a:r>
            <a:r>
              <a:rPr sz="1600" spc="-10" dirty="0">
                <a:latin typeface="Carlito"/>
                <a:cs typeface="Carlito"/>
              </a:rPr>
              <a:t>(light blue</a:t>
            </a:r>
            <a:r>
              <a:rPr sz="1600" spc="-10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shading)</a:t>
            </a:r>
            <a:endParaRPr sz="16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57102614-69D7-7E0A-83DF-6869635BB38A}"/>
              </a:ext>
            </a:extLst>
          </p:cNvPr>
          <p:cNvSpPr txBox="1"/>
          <p:nvPr/>
        </p:nvSpPr>
        <p:spPr>
          <a:xfrm>
            <a:off x="4725415" y="1810867"/>
            <a:ext cx="6174740" cy="322505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unique launch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000" spc="-8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0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CCAFS SLC-40 </a:t>
            </a:r>
            <a:r>
              <a:rPr sz="20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CCAFSSLC-40 </a:t>
            </a:r>
            <a:r>
              <a:rPr sz="20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likely </a:t>
            </a:r>
            <a:r>
              <a:rPr sz="20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</a:t>
            </a:r>
            <a:r>
              <a:rPr sz="20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14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2300"/>
              </a:lnSpc>
            </a:pPr>
            <a:r>
              <a:rPr sz="20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</a:t>
            </a:r>
            <a:r>
              <a:rPr sz="20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sz="20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entry</a:t>
            </a:r>
            <a:r>
              <a:rPr sz="2000" spc="-3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errors.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2114550">
              <a:lnSpc>
                <a:spcPct val="141500"/>
              </a:lnSpc>
              <a:spcBef>
                <a:spcPts val="110"/>
              </a:spcBef>
            </a:pPr>
            <a:r>
              <a:rPr sz="20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CCAFS </a:t>
            </a:r>
            <a:r>
              <a:rPr sz="20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LC-40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 </a:t>
            </a:r>
            <a:r>
              <a:rPr sz="20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name.  </a:t>
            </a:r>
            <a:r>
              <a:rPr sz="20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Likely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</a:t>
            </a:r>
            <a:r>
              <a:rPr sz="20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unique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launch_site values:  CCAFS SLC-40, KSC LC-39A,</a:t>
            </a:r>
            <a:r>
              <a:rPr sz="2000" spc="-3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VAFB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SLC-4E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3F2B62F-41DD-8EA3-7337-1C61CEAAE212}"/>
              </a:ext>
            </a:extLst>
          </p:cNvPr>
          <p:cNvSpPr/>
          <p:nvPr/>
        </p:nvSpPr>
        <p:spPr>
          <a:xfrm>
            <a:off x="1182624" y="2010155"/>
            <a:ext cx="3220212" cy="2763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B3E69FCD-05F7-63F7-01B8-109BE4B07E14}"/>
              </a:ext>
            </a:extLst>
          </p:cNvPr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963D0BD-B931-A6FD-4162-A1689518A8F6}"/>
              </a:ext>
            </a:extLst>
          </p:cNvPr>
          <p:cNvSpPr txBox="1"/>
          <p:nvPr/>
        </p:nvSpPr>
        <p:spPr>
          <a:xfrm>
            <a:off x="9341611" y="2469007"/>
            <a:ext cx="1837689" cy="14287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five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entries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 with  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beginning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CCA.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11C1057-1F98-869D-E3A4-90FD936110AF}"/>
              </a:ext>
            </a:extLst>
          </p:cNvPr>
          <p:cNvSpPr/>
          <p:nvPr/>
        </p:nvSpPr>
        <p:spPr>
          <a:xfrm>
            <a:off x="873252" y="1853183"/>
            <a:ext cx="8272272" cy="3331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221B872B-2933-0A61-52BE-164F4C6264B1}"/>
              </a:ext>
            </a:extLst>
          </p:cNvPr>
          <p:cNvSpPr txBox="1"/>
          <p:nvPr/>
        </p:nvSpPr>
        <p:spPr>
          <a:xfrm>
            <a:off x="7737475" y="2219960"/>
            <a:ext cx="3489325" cy="243014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sums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total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kg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NASA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customer.</a:t>
            </a:r>
            <a:endParaRPr sz="2000">
              <a:latin typeface="Carlito"/>
              <a:cs typeface="Carlito"/>
            </a:endParaRPr>
          </a:p>
          <a:p>
            <a:pPr marL="12700" marR="5080">
              <a:lnSpc>
                <a:spcPct val="90000"/>
              </a:lnSpc>
              <a:spcBef>
                <a:spcPts val="1370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CRS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stands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Commercial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Resupply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Services which</a:t>
            </a:r>
            <a:r>
              <a:rPr sz="20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indicates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were sent to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International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Station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(ISS).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094683D-A9D0-2B0B-EF09-81B889D3C783}"/>
              </a:ext>
            </a:extLst>
          </p:cNvPr>
          <p:cNvSpPr/>
          <p:nvPr/>
        </p:nvSpPr>
        <p:spPr>
          <a:xfrm>
            <a:off x="1274063" y="2263139"/>
            <a:ext cx="5687568" cy="2554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B08B3D21-17E5-82C1-10FE-9376BC0D46E0}"/>
              </a:ext>
            </a:extLst>
          </p:cNvPr>
          <p:cNvSpPr txBox="1"/>
          <p:nvPr/>
        </p:nvSpPr>
        <p:spPr>
          <a:xfrm>
            <a:off x="8291830" y="2060575"/>
            <a:ext cx="2723515" cy="21863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calculates</a:t>
            </a:r>
            <a:r>
              <a:rPr sz="2000" spc="-20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or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launches which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F9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v1.1</a:t>
            </a:r>
            <a:endParaRPr sz="2000">
              <a:latin typeface="Carlito"/>
              <a:cs typeface="Carlito"/>
            </a:endParaRPr>
          </a:p>
          <a:p>
            <a:pPr marL="12700" marR="5080">
              <a:lnSpc>
                <a:spcPct val="91800"/>
              </a:lnSpc>
              <a:spcBef>
                <a:spcPts val="1400"/>
              </a:spcBef>
            </a:pP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of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F9 1.1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low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end</a:t>
            </a:r>
            <a:r>
              <a:rPr sz="2000" spc="-2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 our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range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C5316EB-F507-D90C-51CD-55804C6DA838}"/>
              </a:ext>
            </a:extLst>
          </p:cNvPr>
          <p:cNvSpPr/>
          <p:nvPr/>
        </p:nvSpPr>
        <p:spPr>
          <a:xfrm>
            <a:off x="1208532" y="2127504"/>
            <a:ext cx="6364224" cy="2869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8029A25B-CE00-656A-4237-42B8B36C678A}"/>
              </a:ext>
            </a:extLst>
          </p:cNvPr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E7930FC-4EE8-C561-4CCC-E48768785939}"/>
              </a:ext>
            </a:extLst>
          </p:cNvPr>
          <p:cNvSpPr txBox="1"/>
          <p:nvPr/>
        </p:nvSpPr>
        <p:spPr>
          <a:xfrm>
            <a:off x="7521067" y="2172462"/>
            <a:ext cx="3239770" cy="23647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35255">
              <a:lnSpc>
                <a:spcPct val="918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</a:t>
            </a:r>
            <a:r>
              <a:rPr sz="20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date.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wasn’t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until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end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2015.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2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sz="2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general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appear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starting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2014.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74FFC7EC-87C3-7A7B-2D3F-7C5CA8B97A10}"/>
              </a:ext>
            </a:extLst>
          </p:cNvPr>
          <p:cNvSpPr/>
          <p:nvPr/>
        </p:nvSpPr>
        <p:spPr>
          <a:xfrm>
            <a:off x="1153667" y="2223516"/>
            <a:ext cx="5780532" cy="286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24A68F50-A57A-C908-5E6D-35F5F207C189}"/>
              </a:ext>
            </a:extLst>
          </p:cNvPr>
          <p:cNvSpPr txBox="1"/>
          <p:nvPr/>
        </p:nvSpPr>
        <p:spPr>
          <a:xfrm>
            <a:off x="7904226" y="2630170"/>
            <a:ext cx="3121025" cy="14497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four  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had  successful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drone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 and 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payload mass between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4000 and 6000</a:t>
            </a:r>
            <a:r>
              <a:rPr sz="2000" spc="-1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noninclusively.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A54218E-7689-3F0C-1A96-FA044249D206}"/>
              </a:ext>
            </a:extLst>
          </p:cNvPr>
          <p:cNvSpPr/>
          <p:nvPr/>
        </p:nvSpPr>
        <p:spPr>
          <a:xfrm>
            <a:off x="838200" y="2183892"/>
            <a:ext cx="6886956" cy="2638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12900"/>
            <a:ext cx="10515600" cy="42418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142875" indent="-228600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Collected </a:t>
            </a:r>
            <a:r>
              <a:rPr lang="en-US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from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public SpaceX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API and </a:t>
            </a:r>
            <a:r>
              <a:rPr lang="en-US" sz="2200" spc="-10" dirty="0">
                <a:solidFill>
                  <a:schemeClr val="tx1"/>
                </a:solidFill>
                <a:latin typeface="Carlito"/>
                <a:cs typeface="Carlito"/>
              </a:rPr>
              <a:t>SpaceX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Wikipedia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page.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Created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labels 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column </a:t>
            </a:r>
            <a:r>
              <a:rPr lang="en-US" sz="2200" spc="-35" dirty="0">
                <a:solidFill>
                  <a:schemeClr val="tx1"/>
                </a:solidFill>
                <a:latin typeface="Carlito"/>
                <a:cs typeface="Carlito"/>
              </a:rPr>
              <a:t>‘class’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which classifies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successful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landings.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Explored </a:t>
            </a:r>
            <a:r>
              <a:rPr lang="en-US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US" sz="2200" spc="-10" dirty="0">
                <a:solidFill>
                  <a:schemeClr val="tx1"/>
                </a:solidFill>
                <a:latin typeface="Carlito"/>
                <a:cs typeface="Carlito"/>
              </a:rPr>
              <a:t>using </a:t>
            </a:r>
            <a:r>
              <a:rPr lang="en-US" sz="2200" dirty="0">
                <a:solidFill>
                  <a:schemeClr val="tx1"/>
                </a:solidFill>
                <a:latin typeface="Carlito"/>
                <a:cs typeface="Carlito"/>
              </a:rPr>
              <a:t>SQL, 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visualization,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folium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maps,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and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dashboards.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Gathered </a:t>
            </a:r>
            <a:r>
              <a:rPr lang="en-US" sz="2200" spc="-30" dirty="0">
                <a:solidFill>
                  <a:schemeClr val="tx1"/>
                </a:solidFill>
                <a:latin typeface="Carlito"/>
                <a:cs typeface="Carlito"/>
              </a:rPr>
              <a:t>relevant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columns </a:t>
            </a:r>
            <a:r>
              <a:rPr lang="en-US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be </a:t>
            </a:r>
            <a:r>
              <a:rPr lang="en-US" sz="2200" spc="-10" dirty="0">
                <a:solidFill>
                  <a:schemeClr val="tx1"/>
                </a:solidFill>
                <a:latin typeface="Carlito"/>
                <a:cs typeface="Carlito"/>
              </a:rPr>
              <a:t>used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as  </a:t>
            </a:r>
            <a:r>
              <a:rPr lang="en-US" sz="2200" spc="-30" dirty="0">
                <a:solidFill>
                  <a:schemeClr val="tx1"/>
                </a:solidFill>
                <a:latin typeface="Carlito"/>
                <a:cs typeface="Carlito"/>
              </a:rPr>
              <a:t>features.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Changed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all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categorical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variables </a:t>
            </a:r>
            <a:r>
              <a:rPr lang="en-US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binary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using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one hot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encoding. 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Standardized </a:t>
            </a:r>
            <a:r>
              <a:rPr lang="en-US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and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used </a:t>
            </a:r>
            <a:r>
              <a:rPr lang="en-US" sz="2200" spc="-20" dirty="0" err="1">
                <a:solidFill>
                  <a:schemeClr val="tx1"/>
                </a:solidFill>
                <a:latin typeface="Carlito"/>
                <a:cs typeface="Carlito"/>
              </a:rPr>
              <a:t>GridSearchCV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find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best </a:t>
            </a:r>
            <a:r>
              <a:rPr lang="en-US" sz="2200" spc="-40" dirty="0">
                <a:solidFill>
                  <a:schemeClr val="tx1"/>
                </a:solidFill>
                <a:latin typeface="Carlito"/>
                <a:cs typeface="Carlito"/>
              </a:rPr>
              <a:t>parameters </a:t>
            </a:r>
            <a:r>
              <a:rPr lang="en-US" sz="2200" spc="-35" dirty="0">
                <a:solidFill>
                  <a:schemeClr val="tx1"/>
                </a:solidFill>
                <a:latin typeface="Carlito"/>
                <a:cs typeface="Carlito"/>
              </a:rPr>
              <a:t>for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machine learning  models.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Visualize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accuracy score </a:t>
            </a:r>
            <a:r>
              <a:rPr lang="en-US" sz="2200" dirty="0">
                <a:solidFill>
                  <a:schemeClr val="tx1"/>
                </a:solidFill>
                <a:latin typeface="Carlito"/>
                <a:cs typeface="Carlito"/>
              </a:rPr>
              <a:t>of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all</a:t>
            </a:r>
            <a:r>
              <a:rPr lang="en-US" sz="2200" spc="-4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models.</a:t>
            </a:r>
            <a:endParaRPr lang="en-US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  <a:buFont typeface="Arial"/>
              <a:buChar char="•"/>
            </a:pPr>
            <a:endParaRPr lang="en-US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41300" marR="5080" indent="-228600">
              <a:lnSpc>
                <a:spcPct val="90900"/>
              </a:lnSpc>
              <a:spcBef>
                <a:spcPts val="16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Four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machine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learning models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were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produced: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Logistic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Regression,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Support </a:t>
            </a:r>
            <a:r>
              <a:rPr lang="en-US" sz="2200" spc="-50" dirty="0">
                <a:solidFill>
                  <a:schemeClr val="tx1"/>
                </a:solidFill>
                <a:latin typeface="Carlito"/>
                <a:cs typeface="Carlito"/>
              </a:rPr>
              <a:t>Vector 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Machine,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Decision </a:t>
            </a:r>
            <a:r>
              <a:rPr lang="en-US" sz="2200" spc="-80" dirty="0">
                <a:solidFill>
                  <a:schemeClr val="tx1"/>
                </a:solidFill>
                <a:latin typeface="Carlito"/>
                <a:cs typeface="Carlito"/>
              </a:rPr>
              <a:t>Tree </a:t>
            </a:r>
            <a:r>
              <a:rPr lang="en-US" sz="2200" spc="-45" dirty="0">
                <a:solidFill>
                  <a:schemeClr val="tx1"/>
                </a:solidFill>
                <a:latin typeface="Carlito"/>
                <a:cs typeface="Carlito"/>
              </a:rPr>
              <a:t>Classifier,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and K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Nearest Neighbors.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All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produced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similar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results 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with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accuracy </a:t>
            </a:r>
            <a:r>
              <a:rPr lang="en-US" sz="2200" spc="-45" dirty="0">
                <a:solidFill>
                  <a:schemeClr val="tx1"/>
                </a:solidFill>
                <a:latin typeface="Carlito"/>
                <a:cs typeface="Carlito"/>
              </a:rPr>
              <a:t>rate </a:t>
            </a:r>
            <a:r>
              <a:rPr lang="en-US" sz="2200" dirty="0">
                <a:solidFill>
                  <a:schemeClr val="tx1"/>
                </a:solidFill>
                <a:latin typeface="Carlito"/>
                <a:cs typeface="Carlito"/>
              </a:rPr>
              <a:t>of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about 83.33%. All models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over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predicted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successful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landings.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More  </a:t>
            </a:r>
            <a:r>
              <a:rPr lang="en-US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is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needed </a:t>
            </a:r>
            <a:r>
              <a:rPr lang="en-US" sz="2200" spc="-35" dirty="0">
                <a:solidFill>
                  <a:schemeClr val="tx1"/>
                </a:solidFill>
                <a:latin typeface="Carlito"/>
                <a:cs typeface="Carlito"/>
              </a:rPr>
              <a:t>for </a:t>
            </a:r>
            <a:r>
              <a:rPr lang="en-US" sz="2200" spc="-40" dirty="0">
                <a:solidFill>
                  <a:schemeClr val="tx1"/>
                </a:solidFill>
                <a:latin typeface="Carlito"/>
                <a:cs typeface="Carlito"/>
              </a:rPr>
              <a:t>better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model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determination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and</a:t>
            </a:r>
            <a:r>
              <a:rPr lang="en-US" sz="2200" spc="204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2200" spc="-50" dirty="0">
                <a:solidFill>
                  <a:schemeClr val="tx1"/>
                </a:solidFill>
                <a:latin typeface="Carlito"/>
                <a:cs typeface="Carlito"/>
              </a:rPr>
              <a:t>accuracy.</a:t>
            </a:r>
            <a:endParaRPr lang="en-US" sz="2200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61F10A8A-80D4-E351-33FE-360F0F476822}"/>
              </a:ext>
            </a:extLst>
          </p:cNvPr>
          <p:cNvSpPr txBox="1"/>
          <p:nvPr/>
        </p:nvSpPr>
        <p:spPr>
          <a:xfrm>
            <a:off x="7211694" y="2030983"/>
            <a:ext cx="3716020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count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mission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outcome.</a:t>
            </a:r>
            <a:endParaRPr sz="2000" dirty="0">
              <a:latin typeface="Carlito"/>
              <a:cs typeface="Carlito"/>
            </a:endParaRPr>
          </a:p>
          <a:p>
            <a:pPr marL="12700" marR="83820">
              <a:lnSpc>
                <a:spcPts val="2200"/>
              </a:lnSpc>
              <a:spcBef>
                <a:spcPts val="144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appears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achieve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its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mission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outcome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nearly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99%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time.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15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means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most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the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failures are</a:t>
            </a:r>
            <a:r>
              <a:rPr sz="20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intended.</a:t>
            </a:r>
            <a:endParaRPr sz="2000" dirty="0">
              <a:latin typeface="Carlito"/>
              <a:cs typeface="Carlito"/>
            </a:endParaRPr>
          </a:p>
          <a:p>
            <a:pPr marL="12700" marR="337185">
              <a:lnSpc>
                <a:spcPts val="2200"/>
              </a:lnSpc>
              <a:spcBef>
                <a:spcPts val="1440"/>
              </a:spcBef>
            </a:pP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Interestingly,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  unclear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status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unfortunately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flight.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F2DE47D-B6CB-CDB1-D9D1-806997633770}"/>
              </a:ext>
            </a:extLst>
          </p:cNvPr>
          <p:cNvSpPr/>
          <p:nvPr/>
        </p:nvSpPr>
        <p:spPr>
          <a:xfrm>
            <a:off x="1289303" y="2026920"/>
            <a:ext cx="5138928" cy="3441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84DA326-A695-C766-631C-FF7A6A5BC2AB}"/>
              </a:ext>
            </a:extLst>
          </p:cNvPr>
          <p:cNvSpPr/>
          <p:nvPr/>
        </p:nvSpPr>
        <p:spPr>
          <a:xfrm>
            <a:off x="838200" y="1755648"/>
            <a:ext cx="5811011" cy="488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AFD981F-DCC2-53A0-C480-65FC2B7E484C}"/>
              </a:ext>
            </a:extLst>
          </p:cNvPr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66F576B-6225-43CA-93D8-3716D2745CA8}"/>
              </a:ext>
            </a:extLst>
          </p:cNvPr>
          <p:cNvSpPr txBox="1"/>
          <p:nvPr/>
        </p:nvSpPr>
        <p:spPr>
          <a:xfrm>
            <a:off x="6986778" y="2105609"/>
            <a:ext cx="4516120" cy="23545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 carried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15600  kg.</a:t>
            </a:r>
            <a:endParaRPr sz="2000">
              <a:latin typeface="Carlito"/>
              <a:cs typeface="Carlito"/>
            </a:endParaRP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similar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 all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F9 B5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B10xx.x</a:t>
            </a:r>
            <a:r>
              <a:rPr sz="20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variety.</a:t>
            </a:r>
            <a:endParaRPr sz="2000">
              <a:latin typeface="Carlito"/>
              <a:cs typeface="Carlito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correlates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is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used.</a:t>
            </a:r>
            <a:endParaRPr sz="20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CDABAFEF-A7BD-28AC-E255-A59941FAC109}"/>
              </a:ext>
            </a:extLst>
          </p:cNvPr>
          <p:cNvSpPr txBox="1"/>
          <p:nvPr/>
        </p:nvSpPr>
        <p:spPr>
          <a:xfrm>
            <a:off x="7584693" y="2591562"/>
            <a:ext cx="3983354" cy="18859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Month,</a:t>
            </a:r>
            <a:r>
              <a:rPr sz="20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Outcome, Booster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Version,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(kg),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2015  launches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  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drone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were two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such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occurrences.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175D42F-EE2F-4055-C8D2-3E23C2B856BD}"/>
              </a:ext>
            </a:extLst>
          </p:cNvPr>
          <p:cNvSpPr/>
          <p:nvPr/>
        </p:nvSpPr>
        <p:spPr>
          <a:xfrm>
            <a:off x="135636" y="2630423"/>
            <a:ext cx="7306056" cy="2077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38E1673C-989A-4723-9C09-FB4070D6DACC}"/>
              </a:ext>
            </a:extLst>
          </p:cNvPr>
          <p:cNvSpPr txBox="1"/>
          <p:nvPr/>
        </p:nvSpPr>
        <p:spPr>
          <a:xfrm>
            <a:off x="6923278" y="2256789"/>
            <a:ext cx="4707890" cy="26314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8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list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sz="2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 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between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2010-06-04 and 2017-03-20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inclusively.</a:t>
            </a:r>
            <a:endParaRPr sz="2000">
              <a:latin typeface="Carlito"/>
              <a:cs typeface="Carlito"/>
            </a:endParaRPr>
          </a:p>
          <a:p>
            <a:pPr marL="12700" marR="464184">
              <a:lnSpc>
                <a:spcPct val="91800"/>
              </a:lnSpc>
              <a:spcBef>
                <a:spcPts val="1395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are two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types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sz="20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outcomes: drone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>
              <a:latin typeface="Carlito"/>
              <a:cs typeface="Carlito"/>
            </a:endParaRPr>
          </a:p>
          <a:p>
            <a:pPr marL="12700" marR="561975">
              <a:lnSpc>
                <a:spcPts val="2300"/>
              </a:lnSpc>
              <a:spcBef>
                <a:spcPts val="1160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were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8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sz="20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total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during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period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9E78015-AA96-3158-77B4-B9D19999D8F7}"/>
              </a:ext>
            </a:extLst>
          </p:cNvPr>
          <p:cNvSpPr/>
          <p:nvPr/>
        </p:nvSpPr>
        <p:spPr>
          <a:xfrm>
            <a:off x="478536" y="2307335"/>
            <a:ext cx="6257544" cy="2398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5DB1F4D-DD14-925E-52A5-0386C28B72EA}"/>
              </a:ext>
            </a:extLst>
          </p:cNvPr>
          <p:cNvSpPr txBox="1"/>
          <p:nvPr/>
        </p:nvSpPr>
        <p:spPr>
          <a:xfrm>
            <a:off x="820013" y="5535879"/>
            <a:ext cx="9882505" cy="62230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2290"/>
              </a:lnSpc>
              <a:spcBef>
                <a:spcPts val="27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left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right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Florida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since they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other.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near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ocean.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792CEA1-6128-0645-C572-966C9B083F58}"/>
              </a:ext>
            </a:extLst>
          </p:cNvPr>
          <p:cNvSpPr/>
          <p:nvPr/>
        </p:nvSpPr>
        <p:spPr>
          <a:xfrm>
            <a:off x="854963" y="1796795"/>
            <a:ext cx="10279380" cy="3614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A70DB5-2335-8BB6-C591-6006850B6DD5}"/>
              </a:ext>
            </a:extLst>
          </p:cNvPr>
          <p:cNvSpPr/>
          <p:nvPr/>
        </p:nvSpPr>
        <p:spPr>
          <a:xfrm>
            <a:off x="1746250" y="414494"/>
            <a:ext cx="8890000" cy="6269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pc="-150" dirty="0">
                <a:uFill>
                  <a:solidFill>
                    <a:srgbClr val="7D7D7D"/>
                  </a:solidFill>
                </a:uFill>
              </a:rPr>
              <a:t>			</a:t>
            </a:r>
            <a:r>
              <a:rPr lang="en-IN" sz="3200" spc="-150" dirty="0">
                <a:uFill>
                  <a:solidFill>
                    <a:srgbClr val="7D7D7D"/>
                  </a:solidFill>
                </a:uFill>
              </a:rPr>
              <a:t>Launch Site Locations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spc="-150" dirty="0">
                <a:uFill>
                  <a:solidFill>
                    <a:srgbClr val="7D7D7D"/>
                  </a:solidFill>
                </a:uFill>
              </a:rPr>
              <a:t>		Color-Coded Launch Markers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EBDAB41-1171-30E0-32D8-0BD01696CB2E}"/>
              </a:ext>
            </a:extLst>
          </p:cNvPr>
          <p:cNvSpPr txBox="1"/>
          <p:nvPr/>
        </p:nvSpPr>
        <p:spPr>
          <a:xfrm>
            <a:off x="1232712" y="5356656"/>
            <a:ext cx="10076180" cy="611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Clusters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clicked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display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(green icon)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(red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icon).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this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example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SLC-4E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4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landings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6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D378738-F5E3-B42D-E567-6F451D29B57E}"/>
              </a:ext>
            </a:extLst>
          </p:cNvPr>
          <p:cNvSpPr/>
          <p:nvPr/>
        </p:nvSpPr>
        <p:spPr>
          <a:xfrm>
            <a:off x="2889504" y="1801367"/>
            <a:ext cx="5620512" cy="3511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B1EF33E5-83F6-A869-3890-33BE5ED63A74}"/>
              </a:ext>
            </a:extLst>
          </p:cNvPr>
          <p:cNvSpPr txBox="1"/>
          <p:nvPr/>
        </p:nvSpPr>
        <p:spPr>
          <a:xfrm>
            <a:off x="1084275" y="5141214"/>
            <a:ext cx="9933940" cy="106235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58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Using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LC-39A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as an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example,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railways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large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part and supply 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transportation.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highways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human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supply transport. 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coasts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far from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cities so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land in the sea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to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avoid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rockets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falling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densely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populated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areas.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500D440-1051-F8CE-178F-3BCE5EF65B6F}"/>
              </a:ext>
            </a:extLst>
          </p:cNvPr>
          <p:cNvSpPr/>
          <p:nvPr/>
        </p:nvSpPr>
        <p:spPr>
          <a:xfrm>
            <a:off x="1097280" y="1837944"/>
            <a:ext cx="8389620" cy="17236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10D729D5-E9DD-BAE0-BED9-655E017E4632}"/>
              </a:ext>
            </a:extLst>
          </p:cNvPr>
          <p:cNvGrpSpPr/>
          <p:nvPr/>
        </p:nvGrpSpPr>
        <p:grpSpPr>
          <a:xfrm>
            <a:off x="2802635" y="3552444"/>
            <a:ext cx="7505700" cy="1562100"/>
            <a:chOff x="2802635" y="3552444"/>
            <a:chExt cx="7505700" cy="156210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BEBF7B30-F839-D3DA-3EEB-60D400F73468}"/>
                </a:ext>
              </a:extLst>
            </p:cNvPr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3297C338-7FF8-0D66-92CD-F2045E998189}"/>
                </a:ext>
              </a:extLst>
            </p:cNvPr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4ADE6-190A-ABB5-FDFD-9E30CCBC4A64}"/>
              </a:ext>
            </a:extLst>
          </p:cNvPr>
          <p:cNvSpPr/>
          <p:nvPr/>
        </p:nvSpPr>
        <p:spPr>
          <a:xfrm>
            <a:off x="1536700" y="464735"/>
            <a:ext cx="7645400" cy="5490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spc="-150" dirty="0">
                <a:uFill>
                  <a:solidFill>
                    <a:srgbClr val="7D7D7D"/>
                  </a:solidFill>
                </a:uFill>
              </a:rPr>
              <a:t>Key Location Proximities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8410C10-8396-B2A3-D28E-67F3E911A445}"/>
              </a:ext>
            </a:extLst>
          </p:cNvPr>
          <p:cNvSpPr txBox="1"/>
          <p:nvPr/>
        </p:nvSpPr>
        <p:spPr>
          <a:xfrm>
            <a:off x="848055" y="4796409"/>
            <a:ext cx="10751820" cy="11544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distribution of 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old name of  CCAFS SLC-40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same amount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landings, but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majority of the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change.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smallest share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due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smaller sample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increase in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difficulty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west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coast.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D881248B-9A68-DDD1-237C-6D330F7B8E57}"/>
              </a:ext>
            </a:extLst>
          </p:cNvPr>
          <p:cNvSpPr/>
          <p:nvPr/>
        </p:nvSpPr>
        <p:spPr>
          <a:xfrm>
            <a:off x="4355591" y="1923288"/>
            <a:ext cx="2570988" cy="2581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28E6EEDE-8B9B-1F0B-26F0-748B7E3F6B05}"/>
              </a:ext>
            </a:extLst>
          </p:cNvPr>
          <p:cNvSpPr/>
          <p:nvPr/>
        </p:nvSpPr>
        <p:spPr>
          <a:xfrm>
            <a:off x="7970519" y="2189988"/>
            <a:ext cx="1085087" cy="665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4F998825-F696-3AD9-E08B-AEF4309907F8}"/>
              </a:ext>
            </a:extLst>
          </p:cNvPr>
          <p:cNvSpPr txBox="1">
            <a:spLocks/>
          </p:cNvSpPr>
          <p:nvPr/>
        </p:nvSpPr>
        <p:spPr>
          <a:xfrm>
            <a:off x="508000" y="0"/>
            <a:ext cx="10447962" cy="1309846"/>
          </a:xfrm>
          <a:prstGeom prst="rect">
            <a:avLst/>
          </a:prstGeom>
        </p:spPr>
        <p:txBody>
          <a:bodyPr vert="horz" wrap="square" lIns="0" tIns="626618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8910">
              <a:lnSpc>
                <a:spcPct val="100000"/>
              </a:lnSpc>
              <a:spcBef>
                <a:spcPts val="100"/>
              </a:spcBef>
              <a:tabLst>
                <a:tab pos="10140315" algn="l"/>
              </a:tabLst>
            </a:pPr>
            <a:r>
              <a:rPr lang="en-US" spc="-150" dirty="0">
                <a:solidFill>
                  <a:schemeClr val="accent1"/>
                </a:solidFill>
                <a:uFill>
                  <a:solidFill>
                    <a:srgbClr val="7D7D7D"/>
                  </a:solidFill>
                </a:uFill>
              </a:rPr>
              <a:t>Successful Launches Across Launch Sites</a:t>
            </a:r>
            <a:r>
              <a:rPr lang="en-US" spc="-150" dirty="0">
                <a:uFill>
                  <a:solidFill>
                    <a:srgbClr val="7D7D7D"/>
                  </a:solidFill>
                </a:u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A42E5294-FB34-C6A5-BEA9-A3C1C4B67CB7}"/>
              </a:ext>
            </a:extLst>
          </p:cNvPr>
          <p:cNvSpPr txBox="1"/>
          <p:nvPr/>
        </p:nvSpPr>
        <p:spPr>
          <a:xfrm>
            <a:off x="4439950" y="1200467"/>
            <a:ext cx="6850349" cy="404341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499995">
              <a:lnSpc>
                <a:spcPct val="100000"/>
              </a:lnSpc>
              <a:spcBef>
                <a:spcPts val="1270"/>
              </a:spcBef>
            </a:pPr>
            <a:r>
              <a:rPr sz="3000" u="heavy" spc="-20" dirty="0"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Background:</a:t>
            </a:r>
            <a:endParaRPr sz="3000" dirty="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sz="2200" spc="-20" dirty="0">
                <a:latin typeface="Carlito"/>
                <a:cs typeface="Carlito"/>
              </a:rPr>
              <a:t>Commercial </a:t>
            </a:r>
            <a:r>
              <a:rPr sz="2200" spc="-10" dirty="0">
                <a:latin typeface="Carlito"/>
                <a:cs typeface="Carlito"/>
              </a:rPr>
              <a:t>Space </a:t>
            </a:r>
            <a:r>
              <a:rPr sz="2200" spc="-25" dirty="0">
                <a:latin typeface="Carlito"/>
                <a:cs typeface="Carlito"/>
              </a:rPr>
              <a:t>Age </a:t>
            </a:r>
            <a:r>
              <a:rPr sz="2200" spc="-5" dirty="0">
                <a:latin typeface="Carlito"/>
                <a:cs typeface="Carlito"/>
              </a:rPr>
              <a:t>is</a:t>
            </a:r>
            <a:r>
              <a:rPr sz="2200" spc="50" dirty="0">
                <a:latin typeface="Carlito"/>
                <a:cs typeface="Carlito"/>
              </a:rPr>
              <a:t> </a:t>
            </a:r>
            <a:r>
              <a:rPr sz="2200" spc="-20" dirty="0">
                <a:latin typeface="Carlito"/>
                <a:cs typeface="Carlito"/>
              </a:rPr>
              <a:t>Here</a:t>
            </a:r>
            <a:endParaRPr sz="2200" dirty="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sz="2200" spc="-15" dirty="0">
                <a:latin typeface="Carlito"/>
                <a:cs typeface="Carlito"/>
              </a:rPr>
              <a:t>Space </a:t>
            </a:r>
            <a:r>
              <a:rPr sz="2200" spc="-5" dirty="0">
                <a:latin typeface="Carlito"/>
                <a:cs typeface="Carlito"/>
              </a:rPr>
              <a:t>X </a:t>
            </a:r>
            <a:r>
              <a:rPr sz="2200" spc="-15" dirty="0">
                <a:latin typeface="Carlito"/>
                <a:cs typeface="Carlito"/>
              </a:rPr>
              <a:t>has </a:t>
            </a:r>
            <a:r>
              <a:rPr sz="2200" spc="-20" dirty="0">
                <a:latin typeface="Carlito"/>
                <a:cs typeface="Carlito"/>
              </a:rPr>
              <a:t>best pricing </a:t>
            </a:r>
            <a:r>
              <a:rPr sz="2200" spc="-15" dirty="0">
                <a:latin typeface="Carlito"/>
                <a:cs typeface="Carlito"/>
              </a:rPr>
              <a:t>($62 </a:t>
            </a:r>
            <a:r>
              <a:rPr sz="2200" spc="-5" dirty="0">
                <a:latin typeface="Carlito"/>
                <a:cs typeface="Carlito"/>
              </a:rPr>
              <a:t>million </a:t>
            </a:r>
            <a:r>
              <a:rPr sz="2200" spc="-15" dirty="0">
                <a:latin typeface="Carlito"/>
                <a:cs typeface="Carlito"/>
              </a:rPr>
              <a:t>vs. </a:t>
            </a:r>
            <a:r>
              <a:rPr sz="2200" spc="-5" dirty="0">
                <a:latin typeface="Carlito"/>
                <a:cs typeface="Carlito"/>
              </a:rPr>
              <a:t>$165 million</a:t>
            </a:r>
            <a:r>
              <a:rPr sz="2200" spc="2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USD)</a:t>
            </a:r>
            <a:endParaRPr sz="2200" dirty="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sz="2200" spc="-25" dirty="0">
                <a:latin typeface="Carlito"/>
                <a:cs typeface="Carlito"/>
              </a:rPr>
              <a:t>Largely </a:t>
            </a:r>
            <a:r>
              <a:rPr sz="2200" spc="-15" dirty="0">
                <a:latin typeface="Carlito"/>
                <a:cs typeface="Carlito"/>
              </a:rPr>
              <a:t>due </a:t>
            </a:r>
            <a:r>
              <a:rPr sz="2200" spc="-30" dirty="0">
                <a:latin typeface="Carlito"/>
                <a:cs typeface="Carlito"/>
              </a:rPr>
              <a:t>to </a:t>
            </a:r>
            <a:r>
              <a:rPr sz="2200" spc="-5" dirty="0">
                <a:latin typeface="Carlito"/>
                <a:cs typeface="Carlito"/>
              </a:rPr>
              <a:t>ability </a:t>
            </a:r>
            <a:r>
              <a:rPr sz="2200" spc="-30" dirty="0">
                <a:latin typeface="Carlito"/>
                <a:cs typeface="Carlito"/>
              </a:rPr>
              <a:t>to recover </a:t>
            </a:r>
            <a:r>
              <a:rPr sz="2200" spc="-15" dirty="0">
                <a:latin typeface="Carlito"/>
                <a:cs typeface="Carlito"/>
              </a:rPr>
              <a:t>part </a:t>
            </a:r>
            <a:r>
              <a:rPr sz="2200" dirty="0">
                <a:latin typeface="Carlito"/>
                <a:cs typeface="Carlito"/>
              </a:rPr>
              <a:t>of </a:t>
            </a:r>
            <a:r>
              <a:rPr sz="2200" spc="-45" dirty="0">
                <a:latin typeface="Carlito"/>
                <a:cs typeface="Carlito"/>
              </a:rPr>
              <a:t>rocket </a:t>
            </a:r>
            <a:r>
              <a:rPr sz="2200" spc="-25" dirty="0">
                <a:latin typeface="Carlito"/>
                <a:cs typeface="Carlito"/>
              </a:rPr>
              <a:t>(Stage</a:t>
            </a:r>
            <a:r>
              <a:rPr sz="2200" spc="13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1)</a:t>
            </a:r>
            <a:endParaRPr sz="2200" dirty="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sz="2200" spc="-15" dirty="0">
                <a:latin typeface="Carlito"/>
                <a:cs typeface="Carlito"/>
              </a:rPr>
              <a:t>Space </a:t>
            </a:r>
            <a:r>
              <a:rPr sz="2200" spc="-5" dirty="0">
                <a:latin typeface="Carlito"/>
                <a:cs typeface="Carlito"/>
              </a:rPr>
              <a:t>Y </a:t>
            </a:r>
            <a:r>
              <a:rPr sz="2200" spc="-25" dirty="0">
                <a:latin typeface="Carlito"/>
                <a:cs typeface="Carlito"/>
              </a:rPr>
              <a:t>wants </a:t>
            </a:r>
            <a:r>
              <a:rPr sz="2200" spc="-30" dirty="0">
                <a:latin typeface="Carlito"/>
                <a:cs typeface="Carlito"/>
              </a:rPr>
              <a:t>to </a:t>
            </a:r>
            <a:r>
              <a:rPr sz="2200" spc="-25" dirty="0">
                <a:latin typeface="Carlito"/>
                <a:cs typeface="Carlito"/>
              </a:rPr>
              <a:t>compete </a:t>
            </a:r>
            <a:r>
              <a:rPr sz="2200" spc="-5" dirty="0">
                <a:latin typeface="Carlito"/>
                <a:cs typeface="Carlito"/>
              </a:rPr>
              <a:t>with </a:t>
            </a:r>
            <a:r>
              <a:rPr sz="2200" spc="-10" dirty="0">
                <a:latin typeface="Carlito"/>
                <a:cs typeface="Carlito"/>
              </a:rPr>
              <a:t>Space</a:t>
            </a:r>
            <a:r>
              <a:rPr sz="2200" spc="6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X</a:t>
            </a:r>
            <a:endParaRPr sz="3350" dirty="0">
              <a:latin typeface="Carlito"/>
              <a:cs typeface="Carlito"/>
            </a:endParaRPr>
          </a:p>
          <a:p>
            <a:pPr marL="144780" algn="ctr">
              <a:lnSpc>
                <a:spcPct val="200000"/>
              </a:lnSpc>
            </a:pPr>
            <a:r>
              <a:rPr sz="3000" u="heavy" spc="-20" dirty="0"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Problem:</a:t>
            </a:r>
            <a:endParaRPr sz="3000" dirty="0">
              <a:latin typeface="Carlito"/>
              <a:cs typeface="Carlito"/>
            </a:endParaRPr>
          </a:p>
          <a:p>
            <a:pPr marL="240665" marR="591185" indent="-240665">
              <a:lnSpc>
                <a:spcPts val="2510"/>
              </a:lnSpc>
              <a:spcBef>
                <a:spcPts val="9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latin typeface="Carlito"/>
                <a:cs typeface="Carlito"/>
              </a:rPr>
              <a:t>Space </a:t>
            </a:r>
            <a:r>
              <a:rPr sz="2200" spc="-5" dirty="0">
                <a:latin typeface="Carlito"/>
                <a:cs typeface="Carlito"/>
              </a:rPr>
              <a:t>Y </a:t>
            </a:r>
            <a:r>
              <a:rPr sz="2200" spc="-25" dirty="0">
                <a:latin typeface="Carlito"/>
                <a:cs typeface="Carlito"/>
              </a:rPr>
              <a:t>tasks </a:t>
            </a:r>
            <a:r>
              <a:rPr sz="2200" spc="-5" dirty="0">
                <a:latin typeface="Carlito"/>
                <a:cs typeface="Carlito"/>
              </a:rPr>
              <a:t>us </a:t>
            </a:r>
            <a:r>
              <a:rPr sz="2200" spc="-30" dirty="0">
                <a:latin typeface="Carlito"/>
                <a:cs typeface="Carlito"/>
              </a:rPr>
              <a:t>to </a:t>
            </a:r>
            <a:r>
              <a:rPr sz="2200" spc="-25" dirty="0">
                <a:latin typeface="Carlito"/>
                <a:cs typeface="Carlito"/>
              </a:rPr>
              <a:t>train </a:t>
            </a:r>
            <a:r>
              <a:rPr sz="2200" spc="-5" dirty="0">
                <a:latin typeface="Carlito"/>
                <a:cs typeface="Carlito"/>
              </a:rPr>
              <a:t>a machine learning model </a:t>
            </a:r>
            <a:r>
              <a:rPr sz="2200" spc="-60" dirty="0">
                <a:latin typeface="Carlito"/>
                <a:cs typeface="Carlito"/>
              </a:rPr>
              <a:t>to  </a:t>
            </a:r>
            <a:r>
              <a:rPr sz="2200" spc="-20" dirty="0">
                <a:latin typeface="Carlito"/>
                <a:cs typeface="Carlito"/>
              </a:rPr>
              <a:t>predict successful </a:t>
            </a:r>
            <a:r>
              <a:rPr sz="2200" spc="-25" dirty="0">
                <a:latin typeface="Carlito"/>
                <a:cs typeface="Carlito"/>
              </a:rPr>
              <a:t>Stage </a:t>
            </a:r>
            <a:r>
              <a:rPr sz="2200" spc="-5" dirty="0">
                <a:latin typeface="Carlito"/>
                <a:cs typeface="Carlito"/>
              </a:rPr>
              <a:t>1</a:t>
            </a:r>
            <a:r>
              <a:rPr sz="2200" spc="45" dirty="0">
                <a:latin typeface="Carlito"/>
                <a:cs typeface="Carlito"/>
              </a:rPr>
              <a:t> </a:t>
            </a:r>
            <a:r>
              <a:rPr sz="2200" spc="-25" dirty="0">
                <a:latin typeface="Carlito"/>
                <a:cs typeface="Carlito"/>
              </a:rPr>
              <a:t>recovery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CE78D700-B55C-AF76-9065-B81EF4BABC89}"/>
              </a:ext>
            </a:extLst>
          </p:cNvPr>
          <p:cNvSpPr/>
          <p:nvPr/>
        </p:nvSpPr>
        <p:spPr>
          <a:xfrm>
            <a:off x="742950" y="1854200"/>
            <a:ext cx="3401329" cy="33875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CBD01D7-3DC3-4CFD-8E44-6525E464D50A}"/>
              </a:ext>
            </a:extLst>
          </p:cNvPr>
          <p:cNvSpPr txBox="1"/>
          <p:nvPr/>
        </p:nvSpPr>
        <p:spPr>
          <a:xfrm>
            <a:off x="1039367" y="5412887"/>
            <a:ext cx="25425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SpaceX </a:t>
            </a:r>
            <a:r>
              <a:rPr sz="1400" spc="-20" dirty="0">
                <a:latin typeface="Carlito"/>
                <a:cs typeface="Carlito"/>
              </a:rPr>
              <a:t>Falcon </a:t>
            </a:r>
            <a:r>
              <a:rPr sz="1400" dirty="0">
                <a:latin typeface="Carlito"/>
                <a:cs typeface="Carlito"/>
              </a:rPr>
              <a:t>9 </a:t>
            </a:r>
            <a:r>
              <a:rPr sz="1400" spc="-25" dirty="0">
                <a:latin typeface="Carlito"/>
                <a:cs typeface="Carlito"/>
              </a:rPr>
              <a:t>Rocket </a:t>
            </a:r>
            <a:r>
              <a:rPr sz="1400" dirty="0">
                <a:latin typeface="Carlito"/>
                <a:cs typeface="Carlito"/>
              </a:rPr>
              <a:t>– </a:t>
            </a:r>
            <a:r>
              <a:rPr sz="1400" spc="-5" dirty="0">
                <a:latin typeface="Carlito"/>
                <a:cs typeface="Carlito"/>
              </a:rPr>
              <a:t>The</a:t>
            </a:r>
            <a:r>
              <a:rPr sz="1400" spc="-185" dirty="0">
                <a:latin typeface="Carlito"/>
                <a:cs typeface="Carlito"/>
              </a:rPr>
              <a:t> </a:t>
            </a:r>
            <a:r>
              <a:rPr sz="1400" spc="-45" dirty="0">
                <a:latin typeface="Carlito"/>
                <a:cs typeface="Carlito"/>
              </a:rPr>
              <a:t>Verge</a:t>
            </a:r>
            <a:endParaRPr sz="1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BBB0261-6E02-CA7D-8CFB-D9502D230E85}"/>
              </a:ext>
            </a:extLst>
          </p:cNvPr>
          <p:cNvSpPr txBox="1">
            <a:spLocks/>
          </p:cNvSpPr>
          <p:nvPr/>
        </p:nvSpPr>
        <p:spPr>
          <a:xfrm>
            <a:off x="802262" y="250553"/>
            <a:ext cx="10153700" cy="1309846"/>
          </a:xfrm>
          <a:prstGeom prst="rect">
            <a:avLst/>
          </a:prstGeom>
        </p:spPr>
        <p:txBody>
          <a:bodyPr vert="horz" wrap="square" lIns="0" tIns="626618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8910">
              <a:lnSpc>
                <a:spcPct val="100000"/>
              </a:lnSpc>
              <a:spcBef>
                <a:spcPts val="100"/>
              </a:spcBef>
              <a:tabLst>
                <a:tab pos="10140315" algn="l"/>
              </a:tabLst>
            </a:pPr>
            <a:r>
              <a:rPr lang="en-US" spc="-150" dirty="0">
                <a:uFill>
                  <a:solidFill>
                    <a:srgbClr val="7D7D7D"/>
                  </a:solidFill>
                </a:uFill>
              </a:rPr>
              <a:t>	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73E8E76-9ACB-C82E-A897-2888E91CD0FA}"/>
              </a:ext>
            </a:extLst>
          </p:cNvPr>
          <p:cNvSpPr txBox="1">
            <a:spLocks/>
          </p:cNvSpPr>
          <p:nvPr/>
        </p:nvSpPr>
        <p:spPr>
          <a:xfrm>
            <a:off x="770011" y="0"/>
            <a:ext cx="10153700" cy="1309846"/>
          </a:xfrm>
          <a:prstGeom prst="rect">
            <a:avLst/>
          </a:prstGeom>
        </p:spPr>
        <p:txBody>
          <a:bodyPr vert="horz" wrap="square" lIns="0" tIns="626618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8910">
              <a:lnSpc>
                <a:spcPct val="100000"/>
              </a:lnSpc>
              <a:spcBef>
                <a:spcPts val="100"/>
              </a:spcBef>
              <a:tabLst>
                <a:tab pos="10140315" algn="l"/>
              </a:tabLst>
            </a:pPr>
            <a:r>
              <a:rPr lang="en-US" spc="-150" dirty="0">
                <a:solidFill>
                  <a:schemeClr val="accent1"/>
                </a:solidFill>
                <a:uFill>
                  <a:solidFill>
                    <a:srgbClr val="7D7D7D"/>
                  </a:solidFill>
                </a:uFill>
              </a:rPr>
              <a:t>Highest Success Rate Launch Site</a:t>
            </a:r>
            <a:r>
              <a:rPr lang="en-US" spc="-150" dirty="0">
                <a:uFill>
                  <a:solidFill>
                    <a:srgbClr val="7D7D7D"/>
                  </a:solidFill>
                </a:uFill>
              </a:rPr>
              <a:t>	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363D628A-4898-928C-67A6-F86F5156BE39}"/>
              </a:ext>
            </a:extLst>
          </p:cNvPr>
          <p:cNvSpPr txBox="1"/>
          <p:nvPr/>
        </p:nvSpPr>
        <p:spPr>
          <a:xfrm>
            <a:off x="1176019" y="5068061"/>
            <a:ext cx="91674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KSC LC-39A 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rate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10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and 3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828F53F9-319F-8D4A-99CC-62EFB776963B}"/>
              </a:ext>
            </a:extLst>
          </p:cNvPr>
          <p:cNvSpPr/>
          <p:nvPr/>
        </p:nvSpPr>
        <p:spPr>
          <a:xfrm>
            <a:off x="4811267" y="2243327"/>
            <a:ext cx="2570988" cy="2570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6D46BE7C-B6D0-5875-B859-3C93B3987AE3}"/>
              </a:ext>
            </a:extLst>
          </p:cNvPr>
          <p:cNvSpPr/>
          <p:nvPr/>
        </p:nvSpPr>
        <p:spPr>
          <a:xfrm>
            <a:off x="1248155" y="2308860"/>
            <a:ext cx="3401568" cy="152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3E98BBDE-7614-DD20-923F-D115405E1F2B}"/>
              </a:ext>
            </a:extLst>
          </p:cNvPr>
          <p:cNvSpPr/>
          <p:nvPr/>
        </p:nvSpPr>
        <p:spPr>
          <a:xfrm>
            <a:off x="8031480" y="2429255"/>
            <a:ext cx="324611" cy="304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90139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000" dirty="0"/>
              <a:t>   </a:t>
            </a:r>
            <a:r>
              <a:rPr lang="en-US" sz="4000" dirty="0" err="1"/>
              <a:t>PayloadMass</a:t>
            </a:r>
            <a:r>
              <a:rPr lang="en-US" sz="4000" dirty="0"/>
              <a:t> vs Success vs Booster </a:t>
            </a:r>
            <a:r>
              <a:rPr lang="en-US" sz="4000" dirty="0">
                <a:uFill>
                  <a:solidFill>
                    <a:srgbClr val="7D7D7D"/>
                  </a:solidFill>
                </a:uFill>
              </a:rPr>
              <a:t>Version Category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F70FAD70-3D95-9FE0-2A19-0E1C88AD2F00}"/>
              </a:ext>
            </a:extLst>
          </p:cNvPr>
          <p:cNvSpPr txBox="1"/>
          <p:nvPr/>
        </p:nvSpPr>
        <p:spPr>
          <a:xfrm>
            <a:off x="1084275" y="4868926"/>
            <a:ext cx="9767570" cy="116967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Plotly dashboard 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selector. 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However,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0-10000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instead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max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15600.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Class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and 0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failure.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 also  accounts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category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color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number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point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size.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particular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0-6000,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interestingly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two failed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payloads of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zero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AAB4866-FFE3-8826-F375-31526E52314B}"/>
              </a:ext>
            </a:extLst>
          </p:cNvPr>
          <p:cNvSpPr/>
          <p:nvPr/>
        </p:nvSpPr>
        <p:spPr>
          <a:xfrm>
            <a:off x="417958" y="1752600"/>
            <a:ext cx="11568046" cy="2981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trike="sngStrike" dirty="0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8B1587B9-37B7-DD2A-73B2-A5F95856D1A9}"/>
              </a:ext>
            </a:extLst>
          </p:cNvPr>
          <p:cNvSpPr txBox="1"/>
          <p:nvPr/>
        </p:nvSpPr>
        <p:spPr>
          <a:xfrm>
            <a:off x="1176019" y="5000396"/>
            <a:ext cx="9213215" cy="1184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sz="1600" spc="-5" dirty="0">
                <a:latin typeface="Carlito"/>
                <a:cs typeface="Carlito"/>
              </a:rPr>
              <a:t>All models had virtually the </a:t>
            </a:r>
            <a:r>
              <a:rPr sz="1600" spc="-10" dirty="0">
                <a:latin typeface="Carlito"/>
                <a:cs typeface="Carlito"/>
              </a:rPr>
              <a:t>same </a:t>
            </a:r>
            <a:r>
              <a:rPr sz="1600" spc="-20" dirty="0">
                <a:latin typeface="Carlito"/>
                <a:cs typeface="Carlito"/>
              </a:rPr>
              <a:t>accuracy </a:t>
            </a:r>
            <a:r>
              <a:rPr sz="1600" spc="-5" dirty="0">
                <a:latin typeface="Carlito"/>
                <a:cs typeface="Carlito"/>
              </a:rPr>
              <a:t>on the </a:t>
            </a:r>
            <a:r>
              <a:rPr sz="1600" spc="-20" dirty="0">
                <a:latin typeface="Carlito"/>
                <a:cs typeface="Carlito"/>
              </a:rPr>
              <a:t>test set </a:t>
            </a:r>
            <a:r>
              <a:rPr sz="1600" spc="-15" dirty="0">
                <a:latin typeface="Carlito"/>
                <a:cs typeface="Carlito"/>
              </a:rPr>
              <a:t>at </a:t>
            </a:r>
            <a:r>
              <a:rPr sz="1600" spc="-20" dirty="0">
                <a:latin typeface="Carlito"/>
                <a:cs typeface="Carlito"/>
              </a:rPr>
              <a:t>83.33% </a:t>
            </a:r>
            <a:r>
              <a:rPr sz="1600" spc="-45" dirty="0">
                <a:latin typeface="Carlito"/>
                <a:cs typeface="Carlito"/>
              </a:rPr>
              <a:t>accuracy.  </a:t>
            </a:r>
            <a:r>
              <a:rPr sz="1600" dirty="0">
                <a:latin typeface="Carlito"/>
                <a:cs typeface="Carlito"/>
              </a:rPr>
              <a:t>It </a:t>
            </a:r>
            <a:r>
              <a:rPr sz="1600" spc="-5" dirty="0">
                <a:latin typeface="Carlito"/>
                <a:cs typeface="Carlito"/>
              </a:rPr>
              <a:t>should be </a:t>
            </a:r>
            <a:r>
              <a:rPr sz="1600" spc="-15" dirty="0">
                <a:latin typeface="Carlito"/>
                <a:cs typeface="Carlito"/>
              </a:rPr>
              <a:t>noted </a:t>
            </a:r>
            <a:r>
              <a:rPr sz="1600" spc="-10" dirty="0">
                <a:latin typeface="Carlito"/>
                <a:cs typeface="Carlito"/>
              </a:rPr>
              <a:t>that </a:t>
            </a:r>
            <a:r>
              <a:rPr sz="1600" spc="-20" dirty="0">
                <a:latin typeface="Carlito"/>
                <a:cs typeface="Carlito"/>
              </a:rPr>
              <a:t>test size </a:t>
            </a:r>
            <a:r>
              <a:rPr sz="1600" dirty="0">
                <a:latin typeface="Carlito"/>
                <a:cs typeface="Carlito"/>
              </a:rPr>
              <a:t>is </a:t>
            </a:r>
            <a:r>
              <a:rPr sz="1600" spc="-5" dirty="0">
                <a:latin typeface="Carlito"/>
                <a:cs typeface="Carlito"/>
              </a:rPr>
              <a:t>small </a:t>
            </a:r>
            <a:r>
              <a:rPr sz="1600" spc="-15" dirty="0">
                <a:latin typeface="Carlito"/>
                <a:cs typeface="Carlito"/>
              </a:rPr>
              <a:t>at </a:t>
            </a:r>
            <a:r>
              <a:rPr sz="1600" spc="-5" dirty="0">
                <a:latin typeface="Carlito"/>
                <a:cs typeface="Carlito"/>
              </a:rPr>
              <a:t>only </a:t>
            </a:r>
            <a:r>
              <a:rPr sz="1600" spc="-10" dirty="0">
                <a:latin typeface="Carlito"/>
                <a:cs typeface="Carlito"/>
              </a:rPr>
              <a:t>sample </a:t>
            </a:r>
            <a:r>
              <a:rPr sz="1600" spc="-20" dirty="0">
                <a:latin typeface="Carlito"/>
                <a:cs typeface="Carlito"/>
              </a:rPr>
              <a:t>size </a:t>
            </a:r>
            <a:r>
              <a:rPr sz="1600" spc="-5" dirty="0">
                <a:latin typeface="Carlito"/>
                <a:cs typeface="Carlito"/>
              </a:rPr>
              <a:t>of</a:t>
            </a:r>
            <a:r>
              <a:rPr sz="1600" spc="-204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18.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600" spc="-5" dirty="0">
                <a:latin typeface="Carlito"/>
                <a:cs typeface="Carlito"/>
              </a:rPr>
              <a:t>This </a:t>
            </a:r>
            <a:r>
              <a:rPr sz="1600" spc="-20" dirty="0">
                <a:latin typeface="Carlito"/>
                <a:cs typeface="Carlito"/>
              </a:rPr>
              <a:t>can cause large variance </a:t>
            </a:r>
            <a:r>
              <a:rPr sz="1600" dirty="0">
                <a:latin typeface="Carlito"/>
                <a:cs typeface="Carlito"/>
              </a:rPr>
              <a:t>in </a:t>
            </a:r>
            <a:r>
              <a:rPr sz="1600" spc="-20" dirty="0">
                <a:latin typeface="Carlito"/>
                <a:cs typeface="Carlito"/>
              </a:rPr>
              <a:t>accuracy results, </a:t>
            </a:r>
            <a:r>
              <a:rPr sz="1600" spc="-15" dirty="0">
                <a:latin typeface="Carlito"/>
                <a:cs typeface="Carlito"/>
              </a:rPr>
              <a:t>such </a:t>
            </a:r>
            <a:r>
              <a:rPr sz="1600" spc="-5" dirty="0">
                <a:latin typeface="Carlito"/>
                <a:cs typeface="Carlito"/>
              </a:rPr>
              <a:t>as those in </a:t>
            </a:r>
            <a:r>
              <a:rPr sz="1600" spc="-15" dirty="0">
                <a:latin typeface="Carlito"/>
                <a:cs typeface="Carlito"/>
              </a:rPr>
              <a:t>Decision </a:t>
            </a:r>
            <a:r>
              <a:rPr sz="1600" spc="-65" dirty="0">
                <a:latin typeface="Carlito"/>
                <a:cs typeface="Carlito"/>
              </a:rPr>
              <a:t>Tree </a:t>
            </a:r>
            <a:r>
              <a:rPr sz="1600" spc="-10" dirty="0">
                <a:latin typeface="Carlito"/>
                <a:cs typeface="Carlito"/>
              </a:rPr>
              <a:t>Classifier </a:t>
            </a:r>
            <a:r>
              <a:rPr sz="1600" spc="-5" dirty="0">
                <a:latin typeface="Carlito"/>
                <a:cs typeface="Carlito"/>
              </a:rPr>
              <a:t>model in </a:t>
            </a:r>
            <a:r>
              <a:rPr sz="1600" spc="-25" dirty="0">
                <a:latin typeface="Carlito"/>
                <a:cs typeface="Carlito"/>
              </a:rPr>
              <a:t>repeated</a:t>
            </a:r>
            <a:r>
              <a:rPr sz="1600" spc="60" dirty="0">
                <a:latin typeface="Carlito"/>
                <a:cs typeface="Carlito"/>
              </a:rPr>
              <a:t> </a:t>
            </a:r>
            <a:r>
              <a:rPr sz="1600" spc="-15" dirty="0">
                <a:latin typeface="Carlito"/>
                <a:cs typeface="Carlito"/>
              </a:rPr>
              <a:t>runs.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00" spc="-55" dirty="0">
                <a:latin typeface="Carlito"/>
                <a:cs typeface="Carlito"/>
              </a:rPr>
              <a:t>We </a:t>
            </a:r>
            <a:r>
              <a:rPr sz="1600" spc="-20" dirty="0">
                <a:latin typeface="Carlito"/>
                <a:cs typeface="Carlito"/>
              </a:rPr>
              <a:t>likely </a:t>
            </a:r>
            <a:r>
              <a:rPr sz="1600" spc="-15" dirty="0">
                <a:latin typeface="Carlito"/>
                <a:cs typeface="Carlito"/>
              </a:rPr>
              <a:t>need </a:t>
            </a:r>
            <a:r>
              <a:rPr sz="1600" spc="-25" dirty="0">
                <a:latin typeface="Carlito"/>
                <a:cs typeface="Carlito"/>
              </a:rPr>
              <a:t>more data </a:t>
            </a:r>
            <a:r>
              <a:rPr sz="1600" spc="-15" dirty="0">
                <a:latin typeface="Carlito"/>
                <a:cs typeface="Carlito"/>
              </a:rPr>
              <a:t>to </a:t>
            </a:r>
            <a:r>
              <a:rPr sz="1600" spc="-20" dirty="0">
                <a:latin typeface="Carlito"/>
                <a:cs typeface="Carlito"/>
              </a:rPr>
              <a:t>determine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20" dirty="0">
                <a:latin typeface="Carlito"/>
                <a:cs typeface="Carlito"/>
              </a:rPr>
              <a:t>best</a:t>
            </a:r>
            <a:r>
              <a:rPr sz="1600" spc="114" dirty="0">
                <a:latin typeface="Carlito"/>
                <a:cs typeface="Carlito"/>
              </a:rPr>
              <a:t> </a:t>
            </a:r>
            <a:r>
              <a:rPr sz="1600" spc="-15" dirty="0">
                <a:latin typeface="Carlito"/>
                <a:cs typeface="Carlito"/>
              </a:rPr>
              <a:t>model.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36D1146C-FDE1-E840-B6C9-5601327C097B}"/>
              </a:ext>
            </a:extLst>
          </p:cNvPr>
          <p:cNvSpPr/>
          <p:nvPr/>
        </p:nvSpPr>
        <p:spPr>
          <a:xfrm>
            <a:off x="3086100" y="1485900"/>
            <a:ext cx="5076444" cy="3271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0E59E73A-A53C-349D-6140-697D0095C774}"/>
              </a:ext>
            </a:extLst>
          </p:cNvPr>
          <p:cNvSpPr txBox="1"/>
          <p:nvPr/>
        </p:nvSpPr>
        <p:spPr>
          <a:xfrm>
            <a:off x="1049223" y="5054879"/>
            <a:ext cx="8708390" cy="1459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sz="1600" spc="-5" dirty="0">
                <a:latin typeface="Carlito"/>
                <a:cs typeface="Carlito"/>
              </a:rPr>
              <a:t>Since </a:t>
            </a:r>
            <a:r>
              <a:rPr sz="1600" dirty="0">
                <a:latin typeface="Carlito"/>
                <a:cs typeface="Carlito"/>
              </a:rPr>
              <a:t>all </a:t>
            </a:r>
            <a:r>
              <a:rPr sz="1600" spc="-5" dirty="0">
                <a:latin typeface="Carlito"/>
                <a:cs typeface="Carlito"/>
              </a:rPr>
              <a:t>models </a:t>
            </a:r>
            <a:r>
              <a:rPr sz="1600" spc="-25" dirty="0">
                <a:latin typeface="Carlito"/>
                <a:cs typeface="Carlito"/>
              </a:rPr>
              <a:t>performed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10" dirty="0">
                <a:latin typeface="Carlito"/>
                <a:cs typeface="Carlito"/>
              </a:rPr>
              <a:t>same </a:t>
            </a:r>
            <a:r>
              <a:rPr sz="1600" spc="-25" dirty="0">
                <a:latin typeface="Carlito"/>
                <a:cs typeface="Carlito"/>
              </a:rPr>
              <a:t>for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20" dirty="0">
                <a:latin typeface="Carlito"/>
                <a:cs typeface="Carlito"/>
              </a:rPr>
              <a:t>test set,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20" dirty="0">
                <a:latin typeface="Carlito"/>
                <a:cs typeface="Carlito"/>
              </a:rPr>
              <a:t>confusion </a:t>
            </a:r>
            <a:r>
              <a:rPr sz="1600" spc="-10" dirty="0">
                <a:latin typeface="Carlito"/>
                <a:cs typeface="Carlito"/>
              </a:rPr>
              <a:t>matrix is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10" dirty="0">
                <a:latin typeface="Carlito"/>
                <a:cs typeface="Carlito"/>
              </a:rPr>
              <a:t>same </a:t>
            </a:r>
            <a:r>
              <a:rPr sz="1600" spc="-20" dirty="0">
                <a:latin typeface="Carlito"/>
                <a:cs typeface="Carlito"/>
              </a:rPr>
              <a:t>across </a:t>
            </a:r>
            <a:r>
              <a:rPr sz="1600" dirty="0">
                <a:latin typeface="Carlito"/>
                <a:cs typeface="Carlito"/>
              </a:rPr>
              <a:t>all </a:t>
            </a:r>
            <a:r>
              <a:rPr sz="1600" spc="-5" dirty="0">
                <a:latin typeface="Carlito"/>
                <a:cs typeface="Carlito"/>
              </a:rPr>
              <a:t>models.  The </a:t>
            </a:r>
            <a:r>
              <a:rPr sz="1600" spc="-15" dirty="0">
                <a:latin typeface="Carlito"/>
                <a:cs typeface="Carlito"/>
              </a:rPr>
              <a:t>models </a:t>
            </a:r>
            <a:r>
              <a:rPr sz="1600" spc="-20" dirty="0">
                <a:latin typeface="Carlito"/>
                <a:cs typeface="Carlito"/>
              </a:rPr>
              <a:t>predicted </a:t>
            </a:r>
            <a:r>
              <a:rPr sz="1600" spc="-5" dirty="0">
                <a:latin typeface="Carlito"/>
                <a:cs typeface="Carlito"/>
              </a:rPr>
              <a:t>12 </a:t>
            </a:r>
            <a:r>
              <a:rPr sz="1600" spc="-20" dirty="0">
                <a:latin typeface="Carlito"/>
                <a:cs typeface="Carlito"/>
              </a:rPr>
              <a:t>successful </a:t>
            </a:r>
            <a:r>
              <a:rPr sz="1600" spc="-10" dirty="0">
                <a:latin typeface="Carlito"/>
                <a:cs typeface="Carlito"/>
              </a:rPr>
              <a:t>landings </a:t>
            </a:r>
            <a:r>
              <a:rPr sz="1600" spc="-5" dirty="0">
                <a:latin typeface="Carlito"/>
                <a:cs typeface="Carlito"/>
              </a:rPr>
              <a:t>when the true label</a:t>
            </a:r>
            <a:r>
              <a:rPr sz="1600" spc="275" dirty="0">
                <a:latin typeface="Carlito"/>
                <a:cs typeface="Carlito"/>
              </a:rPr>
              <a:t> </a:t>
            </a:r>
            <a:r>
              <a:rPr sz="1600" spc="-20" dirty="0">
                <a:latin typeface="Carlito"/>
                <a:cs typeface="Carlito"/>
              </a:rPr>
              <a:t>was successful </a:t>
            </a:r>
            <a:r>
              <a:rPr sz="1600" spc="-10" dirty="0">
                <a:latin typeface="Carlito"/>
                <a:cs typeface="Carlito"/>
              </a:rPr>
              <a:t>landing.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15" dirty="0">
                <a:latin typeface="Carlito"/>
                <a:cs typeface="Carlito"/>
              </a:rPr>
              <a:t>models </a:t>
            </a:r>
            <a:r>
              <a:rPr sz="1600" spc="-20" dirty="0">
                <a:latin typeface="Carlito"/>
                <a:cs typeface="Carlito"/>
              </a:rPr>
              <a:t>predicted </a:t>
            </a:r>
            <a:r>
              <a:rPr sz="1600" spc="-5" dirty="0">
                <a:latin typeface="Carlito"/>
                <a:cs typeface="Carlito"/>
              </a:rPr>
              <a:t>3 </a:t>
            </a:r>
            <a:r>
              <a:rPr sz="1600" spc="-20" dirty="0">
                <a:latin typeface="Carlito"/>
                <a:cs typeface="Carlito"/>
              </a:rPr>
              <a:t>unsuccessful </a:t>
            </a:r>
            <a:r>
              <a:rPr sz="1600" spc="-10" dirty="0">
                <a:latin typeface="Carlito"/>
                <a:cs typeface="Carlito"/>
              </a:rPr>
              <a:t>landings </a:t>
            </a:r>
            <a:r>
              <a:rPr sz="1600" spc="-5" dirty="0">
                <a:latin typeface="Carlito"/>
                <a:cs typeface="Carlito"/>
              </a:rPr>
              <a:t>when the true label </a:t>
            </a:r>
            <a:r>
              <a:rPr sz="1600" spc="-15" dirty="0">
                <a:latin typeface="Carlito"/>
                <a:cs typeface="Carlito"/>
              </a:rPr>
              <a:t>was </a:t>
            </a:r>
            <a:r>
              <a:rPr sz="1600" spc="-20" dirty="0">
                <a:latin typeface="Carlito"/>
                <a:cs typeface="Carlito"/>
              </a:rPr>
              <a:t>unsuccessful</a:t>
            </a:r>
            <a:r>
              <a:rPr sz="1600" spc="14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landing.</a:t>
            </a:r>
            <a:endParaRPr sz="1600" dirty="0"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15" dirty="0">
                <a:latin typeface="Carlito"/>
                <a:cs typeface="Carlito"/>
              </a:rPr>
              <a:t>models </a:t>
            </a:r>
            <a:r>
              <a:rPr sz="1600" spc="-20" dirty="0">
                <a:latin typeface="Carlito"/>
                <a:cs typeface="Carlito"/>
              </a:rPr>
              <a:t>predicted </a:t>
            </a:r>
            <a:r>
              <a:rPr sz="1600" spc="-5" dirty="0">
                <a:latin typeface="Carlito"/>
                <a:cs typeface="Carlito"/>
              </a:rPr>
              <a:t>3 </a:t>
            </a:r>
            <a:r>
              <a:rPr sz="1600" spc="-20" dirty="0">
                <a:latin typeface="Carlito"/>
                <a:cs typeface="Carlito"/>
              </a:rPr>
              <a:t>successful </a:t>
            </a:r>
            <a:r>
              <a:rPr sz="1600" spc="-10" dirty="0">
                <a:latin typeface="Carlito"/>
                <a:cs typeface="Carlito"/>
              </a:rPr>
              <a:t>landings </a:t>
            </a:r>
            <a:r>
              <a:rPr sz="1600" spc="-5" dirty="0">
                <a:latin typeface="Carlito"/>
                <a:cs typeface="Carlito"/>
              </a:rPr>
              <a:t>when the true label </a:t>
            </a:r>
            <a:r>
              <a:rPr sz="1600" spc="-20" dirty="0">
                <a:latin typeface="Carlito"/>
                <a:cs typeface="Carlito"/>
              </a:rPr>
              <a:t>was unsuccessful </a:t>
            </a:r>
            <a:r>
              <a:rPr sz="1600" spc="-10" dirty="0">
                <a:latin typeface="Carlito"/>
                <a:cs typeface="Carlito"/>
              </a:rPr>
              <a:t>landings </a:t>
            </a:r>
            <a:r>
              <a:rPr sz="1600" spc="-20" dirty="0">
                <a:latin typeface="Carlito"/>
                <a:cs typeface="Carlito"/>
              </a:rPr>
              <a:t>(false positives).  </a:t>
            </a:r>
            <a:r>
              <a:rPr sz="1600" spc="-15" dirty="0">
                <a:latin typeface="Carlito"/>
                <a:cs typeface="Carlito"/>
              </a:rPr>
              <a:t>Our </a:t>
            </a:r>
            <a:r>
              <a:rPr sz="1600" spc="-5" dirty="0">
                <a:latin typeface="Carlito"/>
                <a:cs typeface="Carlito"/>
              </a:rPr>
              <a:t>models </a:t>
            </a:r>
            <a:r>
              <a:rPr sz="1600" spc="-20" dirty="0">
                <a:latin typeface="Carlito"/>
                <a:cs typeface="Carlito"/>
              </a:rPr>
              <a:t>over predict successful</a:t>
            </a:r>
            <a:r>
              <a:rPr sz="1600" spc="13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landings.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0D010F69-25C1-231B-D555-9E947EC3A59C}"/>
              </a:ext>
            </a:extLst>
          </p:cNvPr>
          <p:cNvSpPr/>
          <p:nvPr/>
        </p:nvSpPr>
        <p:spPr>
          <a:xfrm>
            <a:off x="3075432" y="1397000"/>
            <a:ext cx="4541520" cy="3402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657347AB-4D89-3EDC-6269-CDAA29320DB8}"/>
              </a:ext>
            </a:extLst>
          </p:cNvPr>
          <p:cNvSpPr txBox="1"/>
          <p:nvPr/>
        </p:nvSpPr>
        <p:spPr>
          <a:xfrm>
            <a:off x="8382381" y="2363851"/>
            <a:ext cx="21621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rlito"/>
                <a:cs typeface="Carlito"/>
              </a:rPr>
              <a:t>Correct predictions are  </a:t>
            </a:r>
            <a:r>
              <a:rPr sz="1800" spc="-5" dirty="0">
                <a:latin typeface="Carlito"/>
                <a:cs typeface="Carlito"/>
              </a:rPr>
              <a:t>on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10" dirty="0">
                <a:latin typeface="Carlito"/>
                <a:cs typeface="Carlito"/>
              </a:rPr>
              <a:t>diagonal </a:t>
            </a:r>
            <a:r>
              <a:rPr sz="1800" spc="-20" dirty="0">
                <a:latin typeface="Carlito"/>
                <a:cs typeface="Carlito"/>
              </a:rPr>
              <a:t>from </a:t>
            </a:r>
            <a:r>
              <a:rPr sz="1800" spc="-15" dirty="0">
                <a:latin typeface="Carlito"/>
                <a:cs typeface="Carlito"/>
              </a:rPr>
              <a:t>top  </a:t>
            </a:r>
            <a:r>
              <a:rPr sz="1800" spc="-5" dirty="0">
                <a:latin typeface="Carlito"/>
                <a:cs typeface="Carlito"/>
              </a:rPr>
              <a:t>left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spc="-20" dirty="0">
                <a:latin typeface="Carlito"/>
                <a:cs typeface="Carlito"/>
              </a:rPr>
              <a:t>bottom</a:t>
            </a:r>
            <a:r>
              <a:rPr sz="1800" spc="-8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right.</a:t>
            </a:r>
            <a:endParaRPr sz="18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B12D1804-59D1-E288-BF49-9F2332D76246}"/>
              </a:ext>
            </a:extLst>
          </p:cNvPr>
          <p:cNvSpPr txBox="1"/>
          <p:nvPr/>
        </p:nvSpPr>
        <p:spPr>
          <a:xfrm>
            <a:off x="1184249" y="1746715"/>
            <a:ext cx="9956800" cy="369252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95580" indent="-183515">
              <a:lnSpc>
                <a:spcPct val="100000"/>
              </a:lnSpc>
              <a:spcBef>
                <a:spcPts val="49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Our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task: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develop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 Y who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wants 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bid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against</a:t>
            </a:r>
            <a:r>
              <a:rPr sz="2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endParaRPr sz="20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goal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model is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predict when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will successfully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save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~$100 million</a:t>
            </a:r>
            <a:r>
              <a:rPr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USD</a:t>
            </a:r>
            <a:endParaRPr sz="20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9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 API 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web scraping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 Wikipedia</a:t>
            </a:r>
            <a:r>
              <a:rPr sz="2000" spc="-1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page</a:t>
            </a:r>
            <a:endParaRPr sz="20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Created data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labels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stored data into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DB2 SQL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</a:t>
            </a:r>
            <a:endParaRPr sz="20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sz="2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visualization</a:t>
            </a:r>
            <a:endParaRPr sz="20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We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accuracy of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83%</a:t>
            </a:r>
            <a:endParaRPr sz="2000" dirty="0">
              <a:latin typeface="Carlito"/>
              <a:cs typeface="Carlito"/>
            </a:endParaRPr>
          </a:p>
          <a:p>
            <a:pPr marL="195580" marR="276860" indent="-183515">
              <a:lnSpc>
                <a:spcPts val="2160"/>
              </a:lnSpc>
              <a:spcBef>
                <a:spcPts val="63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Allon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Mask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use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model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predict with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high accuracy whether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 launch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will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landing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determine whether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launch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should be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not</a:t>
            </a:r>
            <a:endParaRPr sz="2000" dirty="0">
              <a:latin typeface="Carlito"/>
              <a:cs typeface="Carlito"/>
            </a:endParaRPr>
          </a:p>
          <a:p>
            <a:pPr marL="195580" marR="5080" indent="-183515">
              <a:lnSpc>
                <a:spcPts val="2200"/>
              </a:lnSpc>
              <a:spcBef>
                <a:spcPts val="6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If possible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more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should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collected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determine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best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machine learning model  and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improve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accuracy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0D4EC62-5FA8-E4F1-90CA-22B7EDF802A4}"/>
              </a:ext>
            </a:extLst>
          </p:cNvPr>
          <p:cNvSpPr txBox="1"/>
          <p:nvPr/>
        </p:nvSpPr>
        <p:spPr>
          <a:xfrm>
            <a:off x="1176019" y="1496901"/>
            <a:ext cx="8401050" cy="3782446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00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sz="2000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repository</a:t>
            </a:r>
            <a:r>
              <a:rPr sz="2000" spc="-4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r>
              <a:rPr lang="en-IN" sz="20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IN" sz="1750" dirty="0">
                <a:latin typeface="Carlito"/>
                <a:cs typeface="Carlito"/>
                <a:hlinkClick r:id="rId4"/>
              </a:rPr>
              <a:t>https://github.com/Vivekreddy8360/IBM-Capstone-project.git</a:t>
            </a:r>
            <a:endParaRPr lang="en-IN" sz="175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endParaRPr sz="175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</a:t>
            </a:r>
            <a:r>
              <a:rPr lang="en-IN" sz="20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</a:t>
            </a:r>
            <a:r>
              <a:rPr sz="20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:</a:t>
            </a:r>
            <a:endParaRPr lang="en-IN" sz="2000" spc="-5" dirty="0">
              <a:solidFill>
                <a:srgbClr val="404040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2000" dirty="0">
              <a:latin typeface="Carlito"/>
              <a:cs typeface="Carlito"/>
            </a:endParaRPr>
          </a:p>
          <a:p>
            <a:pPr algn="l"/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Instructors: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Rav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 Ahuja, Alex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Aklson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Aije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Egwaikhide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, Svetlana Levitan, Romeo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Kienzler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Polong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 Lin, Joseph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Santarcangelo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, Azim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Hirjani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Hima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 Vasudevan,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Saishruthi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 Swaminathan, Saeed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Aghabozorgi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, Yan Luo</a:t>
            </a:r>
          </a:p>
          <a:p>
            <a:pPr>
              <a:lnSpc>
                <a:spcPct val="100000"/>
              </a:lnSpc>
            </a:pPr>
            <a:endParaRPr sz="20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Special </a:t>
            </a:r>
            <a:r>
              <a:rPr sz="2000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Thanks </a:t>
            </a:r>
            <a:r>
              <a:rPr sz="2000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All </a:t>
            </a:r>
            <a:r>
              <a:rPr sz="2000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Instructors: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u="heavy" spc="-20" dirty="0">
                <a:solidFill>
                  <a:srgbClr val="1C7DDB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IN" sz="2000" u="heavy" spc="-20" dirty="0">
                <a:solidFill>
                  <a:srgbClr val="1C7DDB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www.coursera.org/professional-certificates/ibm-data-science?#instructors</a:t>
            </a:r>
            <a:endParaRPr sz="2000" dirty="0">
              <a:solidFill>
                <a:srgbClr val="1C7DDB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F1561F6B-C1FE-19C2-82F6-C57989ACBECE}"/>
              </a:ext>
            </a:extLst>
          </p:cNvPr>
          <p:cNvSpPr txBox="1"/>
          <p:nvPr/>
        </p:nvSpPr>
        <p:spPr>
          <a:xfrm>
            <a:off x="1083664" y="1742066"/>
            <a:ext cx="9463685" cy="3593932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400" spc="-35" dirty="0">
                <a:latin typeface="Carlito"/>
                <a:cs typeface="Carlito"/>
              </a:rPr>
              <a:t>Data </a:t>
            </a:r>
            <a:r>
              <a:rPr sz="2400" spc="-20" dirty="0">
                <a:latin typeface="Carlito"/>
                <a:cs typeface="Carlito"/>
              </a:rPr>
              <a:t>collection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methodology:</a:t>
            </a:r>
            <a:endParaRPr sz="2400" dirty="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2400" spc="-5" dirty="0">
                <a:latin typeface="Carlito"/>
                <a:cs typeface="Carlito"/>
              </a:rPr>
              <a:t>Combined </a:t>
            </a:r>
            <a:r>
              <a:rPr sz="2400" spc="-20" dirty="0">
                <a:latin typeface="Carlito"/>
                <a:cs typeface="Carlito"/>
              </a:rPr>
              <a:t>data from </a:t>
            </a:r>
            <a:r>
              <a:rPr sz="2400" spc="-5" dirty="0">
                <a:latin typeface="Carlito"/>
                <a:cs typeface="Carlito"/>
              </a:rPr>
              <a:t>SpaceX public </a:t>
            </a:r>
            <a:r>
              <a:rPr sz="2400" dirty="0">
                <a:latin typeface="Carlito"/>
                <a:cs typeface="Carlito"/>
              </a:rPr>
              <a:t>API and </a:t>
            </a:r>
            <a:r>
              <a:rPr sz="2400" spc="-5" dirty="0">
                <a:latin typeface="Carlito"/>
                <a:cs typeface="Carlito"/>
              </a:rPr>
              <a:t>SpaceX Wikipedia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page</a:t>
            </a:r>
            <a:endParaRPr sz="2400" dirty="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148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400" spc="-40" dirty="0">
                <a:latin typeface="Carlito"/>
                <a:cs typeface="Carlito"/>
              </a:rPr>
              <a:t>Perform </a:t>
            </a:r>
            <a:r>
              <a:rPr sz="2400" spc="-35" dirty="0">
                <a:latin typeface="Carlito"/>
                <a:cs typeface="Carlito"/>
              </a:rPr>
              <a:t>data</a:t>
            </a:r>
            <a:r>
              <a:rPr sz="2400" spc="3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wrangling</a:t>
            </a:r>
            <a:endParaRPr sz="2400" dirty="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2400" spc="-5" dirty="0">
                <a:latin typeface="Carlito"/>
                <a:cs typeface="Carlito"/>
              </a:rPr>
              <a:t>Classifying true landings </a:t>
            </a:r>
            <a:r>
              <a:rPr sz="2400" dirty="0">
                <a:latin typeface="Carlito"/>
                <a:cs typeface="Carlito"/>
              </a:rPr>
              <a:t>as </a:t>
            </a:r>
            <a:r>
              <a:rPr sz="2400" spc="-5" dirty="0">
                <a:latin typeface="Carlito"/>
                <a:cs typeface="Carlito"/>
              </a:rPr>
              <a:t>successful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0" dirty="0">
                <a:latin typeface="Carlito"/>
                <a:cs typeface="Carlito"/>
              </a:rPr>
              <a:t>unsuccessful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otherwise</a:t>
            </a:r>
            <a:endParaRPr sz="2400" dirty="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400" spc="-40" dirty="0">
                <a:latin typeface="Carlito"/>
                <a:cs typeface="Carlito"/>
              </a:rPr>
              <a:t>Perform </a:t>
            </a:r>
            <a:r>
              <a:rPr sz="2400" spc="-25" dirty="0">
                <a:latin typeface="Carlito"/>
                <a:cs typeface="Carlito"/>
              </a:rPr>
              <a:t>exploratory </a:t>
            </a:r>
            <a:r>
              <a:rPr sz="2400" spc="-35" dirty="0">
                <a:latin typeface="Carlito"/>
                <a:cs typeface="Carlito"/>
              </a:rPr>
              <a:t>data </a:t>
            </a:r>
            <a:r>
              <a:rPr sz="2400" spc="-20" dirty="0">
                <a:latin typeface="Carlito"/>
                <a:cs typeface="Carlito"/>
              </a:rPr>
              <a:t>analysis </a:t>
            </a:r>
            <a:r>
              <a:rPr sz="2400" spc="-25" dirty="0">
                <a:latin typeface="Carlito"/>
                <a:cs typeface="Carlito"/>
              </a:rPr>
              <a:t>(EDA) </a:t>
            </a:r>
            <a:r>
              <a:rPr sz="2400" spc="-15" dirty="0">
                <a:latin typeface="Carlito"/>
                <a:cs typeface="Carlito"/>
              </a:rPr>
              <a:t>using </a:t>
            </a:r>
            <a:r>
              <a:rPr sz="2400" spc="-20" dirty="0">
                <a:latin typeface="Carlito"/>
                <a:cs typeface="Carlito"/>
              </a:rPr>
              <a:t>visualization </a:t>
            </a:r>
            <a:r>
              <a:rPr sz="2400" spc="-5" dirty="0">
                <a:latin typeface="Carlito"/>
                <a:cs typeface="Carlito"/>
              </a:rPr>
              <a:t>and</a:t>
            </a:r>
            <a:r>
              <a:rPr sz="2400" spc="15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SQL</a:t>
            </a:r>
            <a:endParaRPr sz="2400" dirty="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400" spc="-40" dirty="0">
                <a:latin typeface="Carlito"/>
                <a:cs typeface="Carlito"/>
              </a:rPr>
              <a:t>Perform </a:t>
            </a:r>
            <a:r>
              <a:rPr sz="2400" spc="-30" dirty="0">
                <a:latin typeface="Carlito"/>
                <a:cs typeface="Carlito"/>
              </a:rPr>
              <a:t>interactive </a:t>
            </a:r>
            <a:r>
              <a:rPr sz="2400" spc="-5" dirty="0">
                <a:latin typeface="Carlito"/>
                <a:cs typeface="Carlito"/>
              </a:rPr>
              <a:t>visual analytics </a:t>
            </a:r>
            <a:r>
              <a:rPr sz="2400" spc="-15" dirty="0">
                <a:latin typeface="Carlito"/>
                <a:cs typeface="Carlito"/>
              </a:rPr>
              <a:t>using </a:t>
            </a:r>
            <a:r>
              <a:rPr sz="2400" spc="-20" dirty="0">
                <a:latin typeface="Carlito"/>
                <a:cs typeface="Carlito"/>
              </a:rPr>
              <a:t>Folium </a:t>
            </a:r>
            <a:r>
              <a:rPr sz="2400" spc="-5" dirty="0">
                <a:latin typeface="Carlito"/>
                <a:cs typeface="Carlito"/>
              </a:rPr>
              <a:t>and Plotly</a:t>
            </a:r>
            <a:r>
              <a:rPr sz="2400" spc="1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Dash</a:t>
            </a:r>
            <a:endParaRPr sz="2400" dirty="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400" spc="-40" dirty="0">
                <a:latin typeface="Carlito"/>
                <a:cs typeface="Carlito"/>
              </a:rPr>
              <a:t>Perform </a:t>
            </a:r>
            <a:r>
              <a:rPr sz="2400" spc="-25" dirty="0">
                <a:latin typeface="Carlito"/>
                <a:cs typeface="Carlito"/>
              </a:rPr>
              <a:t>predictive </a:t>
            </a:r>
            <a:r>
              <a:rPr sz="2400" spc="-20" dirty="0">
                <a:latin typeface="Carlito"/>
                <a:cs typeface="Carlito"/>
              </a:rPr>
              <a:t>analysis </a:t>
            </a:r>
            <a:r>
              <a:rPr sz="2400" spc="-15" dirty="0">
                <a:latin typeface="Carlito"/>
                <a:cs typeface="Carlito"/>
              </a:rPr>
              <a:t>using </a:t>
            </a:r>
            <a:r>
              <a:rPr sz="2400" spc="-20" dirty="0">
                <a:latin typeface="Carlito"/>
                <a:cs typeface="Carlito"/>
              </a:rPr>
              <a:t>classification</a:t>
            </a:r>
            <a:r>
              <a:rPr sz="2400" spc="17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models</a:t>
            </a:r>
            <a:endParaRPr sz="2400" dirty="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2400" spc="-45" dirty="0">
                <a:latin typeface="Carlito"/>
                <a:cs typeface="Carlito"/>
              </a:rPr>
              <a:t>Tuned </a:t>
            </a:r>
            <a:r>
              <a:rPr sz="2400" dirty="0">
                <a:latin typeface="Carlito"/>
                <a:cs typeface="Carlito"/>
              </a:rPr>
              <a:t>models </a:t>
            </a:r>
            <a:r>
              <a:rPr sz="2400" spc="-5" dirty="0">
                <a:latin typeface="Carlito"/>
                <a:cs typeface="Carlito"/>
              </a:rPr>
              <a:t>using</a:t>
            </a:r>
            <a:r>
              <a:rPr sz="2400" spc="1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GridSearchCV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B633F092-ECC3-C5F4-6DDE-48F716F08429}"/>
              </a:ext>
            </a:extLst>
          </p:cNvPr>
          <p:cNvSpPr txBox="1"/>
          <p:nvPr/>
        </p:nvSpPr>
        <p:spPr>
          <a:xfrm>
            <a:off x="1176019" y="1824608"/>
            <a:ext cx="9899650" cy="4152227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sz="2400" spc="-20" dirty="0">
                <a:solidFill>
                  <a:srgbClr val="404040"/>
                </a:solidFill>
                <a:latin typeface="Carlito"/>
                <a:cs typeface="Carlito"/>
              </a:rPr>
              <a:t>process </a:t>
            </a:r>
            <a:r>
              <a:rPr sz="2400" spc="-25" dirty="0">
                <a:solidFill>
                  <a:srgbClr val="404040"/>
                </a:solidFill>
                <a:latin typeface="Carlito"/>
                <a:cs typeface="Carlito"/>
              </a:rPr>
              <a:t>involved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400" spc="-10" dirty="0">
                <a:solidFill>
                  <a:srgbClr val="404040"/>
                </a:solidFill>
                <a:latin typeface="Carlito"/>
                <a:cs typeface="Carlito"/>
              </a:rPr>
              <a:t>combination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API </a:t>
            </a:r>
            <a:r>
              <a:rPr sz="2400" spc="-20" dirty="0">
                <a:solidFill>
                  <a:srgbClr val="404040"/>
                </a:solidFill>
                <a:latin typeface="Carlito"/>
                <a:cs typeface="Carlito"/>
              </a:rPr>
              <a:t>requests from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Space X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API and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web  scraping </a:t>
            </a:r>
            <a:r>
              <a:rPr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4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table in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sz="2400" spc="-75" dirty="0">
                <a:solidFill>
                  <a:srgbClr val="404040"/>
                </a:solidFill>
                <a:latin typeface="Carlito"/>
                <a:cs typeface="Carlito"/>
              </a:rPr>
              <a:t>X’s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Wikipedia</a:t>
            </a:r>
            <a:r>
              <a:rPr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400" spc="-45" dirty="0">
                <a:solidFill>
                  <a:srgbClr val="404040"/>
                </a:solidFill>
                <a:latin typeface="Carlito"/>
                <a:cs typeface="Carlito"/>
              </a:rPr>
              <a:t>entry.</a:t>
            </a:r>
            <a:endParaRPr sz="2400" dirty="0">
              <a:latin typeface="Carlito"/>
              <a:cs typeface="Carlito"/>
            </a:endParaRPr>
          </a:p>
          <a:p>
            <a:pPr marL="12700" marR="356235">
              <a:lnSpc>
                <a:spcPts val="2300"/>
              </a:lnSpc>
              <a:spcBef>
                <a:spcPts val="1115"/>
              </a:spcBef>
            </a:pP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400" spc="-20" dirty="0">
                <a:solidFill>
                  <a:srgbClr val="404040"/>
                </a:solidFill>
                <a:latin typeface="Carlito"/>
                <a:cs typeface="Carlito"/>
              </a:rPr>
              <a:t>next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slide will show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sz="24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API and the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sz="2400" spc="-20" dirty="0">
                <a:solidFill>
                  <a:srgbClr val="404040"/>
                </a:solidFill>
                <a:latin typeface="Carlito"/>
                <a:cs typeface="Carlito"/>
              </a:rPr>
              <a:t>after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will show 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sz="24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sz="24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rlito"/>
                <a:cs typeface="Carlito"/>
              </a:rPr>
              <a:t>webscraping.</a:t>
            </a:r>
            <a:endParaRPr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240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Space X API </a:t>
            </a:r>
            <a:r>
              <a:rPr sz="2400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Data</a:t>
            </a:r>
            <a:r>
              <a:rPr sz="2400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400" spc="-30" dirty="0">
                <a:solidFill>
                  <a:srgbClr val="404040"/>
                </a:solidFill>
                <a:latin typeface="Carlito"/>
                <a:cs typeface="Carlito"/>
              </a:rPr>
              <a:t>FlightNumber, </a:t>
            </a:r>
            <a:r>
              <a:rPr sz="2400" spc="-20" dirty="0">
                <a:solidFill>
                  <a:srgbClr val="404040"/>
                </a:solidFill>
                <a:latin typeface="Carlito"/>
                <a:cs typeface="Carlito"/>
              </a:rPr>
              <a:t>Date, </a:t>
            </a:r>
            <a:r>
              <a:rPr sz="2400" spc="-25" dirty="0">
                <a:solidFill>
                  <a:srgbClr val="404040"/>
                </a:solidFill>
                <a:latin typeface="Carlito"/>
                <a:cs typeface="Carlito"/>
              </a:rPr>
              <a:t>BoosterVersion, </a:t>
            </a:r>
            <a:r>
              <a:rPr sz="2400" spc="-20" dirty="0">
                <a:solidFill>
                  <a:srgbClr val="404040"/>
                </a:solidFill>
                <a:latin typeface="Carlito"/>
                <a:cs typeface="Carlito"/>
              </a:rPr>
              <a:t>PayloadMass,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Orbit, LaunchSite, </a:t>
            </a:r>
            <a:r>
              <a:rPr sz="24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Flights,</a:t>
            </a:r>
            <a:r>
              <a:rPr sz="2400" spc="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GridFins,</a:t>
            </a:r>
            <a:endParaRPr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Reused, Legs, </a:t>
            </a:r>
            <a:r>
              <a:rPr sz="2400" spc="-10" dirty="0">
                <a:solidFill>
                  <a:srgbClr val="404040"/>
                </a:solidFill>
                <a:latin typeface="Carlito"/>
                <a:cs typeface="Carlito"/>
              </a:rPr>
              <a:t>LandingPad,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Block, </a:t>
            </a:r>
            <a:r>
              <a:rPr sz="2400" spc="-10" dirty="0">
                <a:solidFill>
                  <a:srgbClr val="404040"/>
                </a:solidFill>
                <a:latin typeface="Carlito"/>
                <a:cs typeface="Carlito"/>
              </a:rPr>
              <a:t>ReusedCount,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Serial, Longitude,</a:t>
            </a:r>
            <a:r>
              <a:rPr sz="2400" spc="-229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Latitude</a:t>
            </a:r>
            <a:endParaRPr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40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Wikipedia </a:t>
            </a:r>
            <a:r>
              <a:rPr sz="2400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Webscrape Data</a:t>
            </a:r>
            <a:r>
              <a:rPr sz="2400" spc="-1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sz="2400" dirty="0">
              <a:latin typeface="Carlito"/>
              <a:cs typeface="Carlito"/>
            </a:endParaRPr>
          </a:p>
          <a:p>
            <a:pPr marL="12700" marR="837565">
              <a:lnSpc>
                <a:spcPts val="2200"/>
              </a:lnSpc>
              <a:spcBef>
                <a:spcPts val="1440"/>
              </a:spcBef>
            </a:pPr>
            <a:r>
              <a:rPr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No.,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400" spc="-20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sz="2400" spc="-25" dirty="0">
                <a:solidFill>
                  <a:srgbClr val="404040"/>
                </a:solidFill>
                <a:latin typeface="Carlito"/>
                <a:cs typeface="Carlito"/>
              </a:rPr>
              <a:t>Payload, </a:t>
            </a:r>
            <a:r>
              <a:rPr sz="2400" spc="-20" dirty="0">
                <a:solidFill>
                  <a:srgbClr val="404040"/>
                </a:solidFill>
                <a:latin typeface="Carlito"/>
                <a:cs typeface="Carlito"/>
              </a:rPr>
              <a:t>PayloadMass,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sz="2400" spc="-60" dirty="0">
                <a:solidFill>
                  <a:srgbClr val="404040"/>
                </a:solidFill>
                <a:latin typeface="Carlito"/>
                <a:cs typeface="Carlito"/>
              </a:rPr>
              <a:t>Customer,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4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sz="2400" spc="-45" dirty="0">
                <a:solidFill>
                  <a:srgbClr val="404040"/>
                </a:solidFill>
                <a:latin typeface="Carlito"/>
                <a:cs typeface="Carlito"/>
              </a:rPr>
              <a:t>Version  </a:t>
            </a:r>
            <a:r>
              <a:rPr sz="2400" spc="-60" dirty="0">
                <a:solidFill>
                  <a:srgbClr val="404040"/>
                </a:solidFill>
                <a:latin typeface="Carlito"/>
                <a:cs typeface="Carlito"/>
              </a:rPr>
              <a:t>Booster, </a:t>
            </a:r>
            <a:r>
              <a:rPr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landing, </a:t>
            </a:r>
            <a:r>
              <a:rPr sz="2400" spc="-20" dirty="0">
                <a:solidFill>
                  <a:srgbClr val="404040"/>
                </a:solidFill>
                <a:latin typeface="Carlito"/>
                <a:cs typeface="Carlito"/>
              </a:rPr>
              <a:t>Date,</a:t>
            </a:r>
            <a:r>
              <a:rPr sz="24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31DA9CBE-0C26-EF07-FD38-EA634FAB56E9}"/>
              </a:ext>
            </a:extLst>
          </p:cNvPr>
          <p:cNvSpPr/>
          <p:nvPr/>
        </p:nvSpPr>
        <p:spPr>
          <a:xfrm>
            <a:off x="5720335" y="2097023"/>
            <a:ext cx="237744" cy="1389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34692E67-FF55-073C-5027-784AE01816CA}"/>
              </a:ext>
            </a:extLst>
          </p:cNvPr>
          <p:cNvGrpSpPr/>
          <p:nvPr/>
        </p:nvGrpSpPr>
        <p:grpSpPr>
          <a:xfrm>
            <a:off x="5439918" y="1821180"/>
            <a:ext cx="1851660" cy="1607820"/>
            <a:chOff x="4782311" y="1478280"/>
            <a:chExt cx="1851660" cy="160782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CE6A51B0-096F-5D9E-827A-F2BC0383A2AD}"/>
                </a:ext>
              </a:extLst>
            </p:cNvPr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3FF1E64B-27ED-E704-5D25-40C6BFA50025}"/>
                </a:ext>
              </a:extLst>
            </p:cNvPr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85486528-33ED-6115-9CFC-1E899BB25165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07BBD919-CA3E-72F0-305A-563F7BD86B5C}"/>
                </a:ext>
              </a:extLst>
            </p:cNvPr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CD1001E8-85B8-C5AE-4339-0ABBAFD39E49}"/>
              </a:ext>
            </a:extLst>
          </p:cNvPr>
          <p:cNvSpPr txBox="1"/>
          <p:nvPr/>
        </p:nvSpPr>
        <p:spPr>
          <a:xfrm>
            <a:off x="5673472" y="2108961"/>
            <a:ext cx="1327150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79425" marR="5080" indent="-466725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(Space</a:t>
            </a:r>
            <a:r>
              <a:rPr sz="1500" spc="-2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X  APIs)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13" name="object 13">
            <a:extLst>
              <a:ext uri="{FF2B5EF4-FFF2-40B4-BE49-F238E27FC236}">
                <a16:creationId xmlns:a16="http://schemas.microsoft.com/office/drawing/2014/main" id="{9D32DC95-107D-99C1-35B2-2FF52B9AE8EE}"/>
              </a:ext>
            </a:extLst>
          </p:cNvPr>
          <p:cNvGrpSpPr/>
          <p:nvPr/>
        </p:nvGrpSpPr>
        <p:grpSpPr>
          <a:xfrm>
            <a:off x="5439918" y="3150107"/>
            <a:ext cx="1851660" cy="1666239"/>
            <a:chOff x="4782311" y="2807207"/>
            <a:chExt cx="1851660" cy="1666239"/>
          </a:xfrm>
        </p:grpSpPr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0BDC77E8-89C2-6B57-F698-CEE488D1D80F}"/>
                </a:ext>
              </a:extLst>
            </p:cNvPr>
            <p:cNvSpPr/>
            <p:nvPr/>
          </p:nvSpPr>
          <p:spPr>
            <a:xfrm>
              <a:off x="5062727" y="3073907"/>
              <a:ext cx="237744" cy="139903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CDBB9E54-0BFA-4A59-11B0-5478E26F58D2}"/>
                </a:ext>
              </a:extLst>
            </p:cNvPr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DF04CED7-276B-DF8B-C09F-1657DC84CE9A}"/>
                </a:ext>
              </a:extLst>
            </p:cNvPr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42EA4DAD-BA09-6573-DB9B-8C9C4F53D758}"/>
                </a:ext>
              </a:extLst>
            </p:cNvPr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AE7DCBDD-1D30-35EF-940A-B1A98B7531A3}"/>
                </a:ext>
              </a:extLst>
            </p:cNvPr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555413E7-A00F-56D4-B0FA-690C8C55AC39}"/>
              </a:ext>
            </a:extLst>
          </p:cNvPr>
          <p:cNvSpPr txBox="1"/>
          <p:nvPr/>
        </p:nvSpPr>
        <p:spPr>
          <a:xfrm>
            <a:off x="5673472" y="3229483"/>
            <a:ext cx="1332865" cy="8820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.JSON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+ 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Lists(Launch</a:t>
            </a:r>
            <a:r>
              <a:rPr sz="15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Site, 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Booster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Version,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5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Data)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2D8902F2-86B3-7390-B8FB-5A2D59122DEB}"/>
              </a:ext>
            </a:extLst>
          </p:cNvPr>
          <p:cNvGrpSpPr/>
          <p:nvPr/>
        </p:nvGrpSpPr>
        <p:grpSpPr>
          <a:xfrm>
            <a:off x="5439918" y="4480559"/>
            <a:ext cx="2790825" cy="1141730"/>
            <a:chOff x="4782311" y="4137659"/>
            <a:chExt cx="2790825" cy="1141730"/>
          </a:xfrm>
        </p:grpSpPr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BC32851E-98D1-BCE9-FFBF-EC0B92209AA0}"/>
                </a:ext>
              </a:extLst>
            </p:cNvPr>
            <p:cNvSpPr/>
            <p:nvPr/>
          </p:nvSpPr>
          <p:spPr>
            <a:xfrm>
              <a:off x="5146547" y="4319015"/>
              <a:ext cx="2426207" cy="23926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32B4B800-0633-83D9-4E61-007FA7F1701D}"/>
                </a:ext>
              </a:extLst>
            </p:cNvPr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68B9AED4-8B97-5571-DD8A-E2A7B1A6540B}"/>
                </a:ext>
              </a:extLst>
            </p:cNvPr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262CB995-4127-CF8C-9E65-307FF415BE9D}"/>
                </a:ext>
              </a:extLst>
            </p:cNvPr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97648451-DA21-2323-3E53-3FA26C3FCBA5}"/>
                </a:ext>
              </a:extLst>
            </p:cNvPr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>
            <a:extLst>
              <a:ext uri="{FF2B5EF4-FFF2-40B4-BE49-F238E27FC236}">
                <a16:creationId xmlns:a16="http://schemas.microsoft.com/office/drawing/2014/main" id="{8FF602CB-79FE-6E68-FB95-E603B28F57B3}"/>
              </a:ext>
            </a:extLst>
          </p:cNvPr>
          <p:cNvSpPr txBox="1"/>
          <p:nvPr/>
        </p:nvSpPr>
        <p:spPr>
          <a:xfrm>
            <a:off x="5635372" y="4663820"/>
            <a:ext cx="1403985" cy="66484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Json_normalize</a:t>
            </a:r>
            <a:r>
              <a:rPr sz="15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 data  from</a:t>
            </a:r>
            <a:r>
              <a:rPr sz="15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JSON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27" name="object 27">
            <a:extLst>
              <a:ext uri="{FF2B5EF4-FFF2-40B4-BE49-F238E27FC236}">
                <a16:creationId xmlns:a16="http://schemas.microsoft.com/office/drawing/2014/main" id="{D5EBE75E-93A9-7173-6FCA-158627BF8848}"/>
              </a:ext>
            </a:extLst>
          </p:cNvPr>
          <p:cNvGrpSpPr/>
          <p:nvPr/>
        </p:nvGrpSpPr>
        <p:grpSpPr>
          <a:xfrm>
            <a:off x="7797547" y="3416807"/>
            <a:ext cx="1859280" cy="2205355"/>
            <a:chOff x="7139940" y="3073907"/>
            <a:chExt cx="1859280" cy="2205355"/>
          </a:xfrm>
        </p:grpSpPr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FF561BBE-8B16-221C-3AEC-92029BA3BEED}"/>
                </a:ext>
              </a:extLst>
            </p:cNvPr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CEBB4E67-6671-2C2F-EBD0-89BA287CF842}"/>
                </a:ext>
              </a:extLst>
            </p:cNvPr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65753D0C-D4A6-E4D5-7185-FF08EDBBB424}"/>
                </a:ext>
              </a:extLst>
            </p:cNvPr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08F085BD-02B2-98FF-E100-EE5FAED3D5C4}"/>
                </a:ext>
              </a:extLst>
            </p:cNvPr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1CF7A8F0-E6A5-5AC5-F150-328DD4CE29A6}"/>
                </a:ext>
              </a:extLst>
            </p:cNvPr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>
            <a:extLst>
              <a:ext uri="{FF2B5EF4-FFF2-40B4-BE49-F238E27FC236}">
                <a16:creationId xmlns:a16="http://schemas.microsoft.com/office/drawing/2014/main" id="{AF303CF0-3212-4405-E037-53109DB2C3CA}"/>
              </a:ext>
            </a:extLst>
          </p:cNvPr>
          <p:cNvSpPr txBox="1"/>
          <p:nvPr/>
        </p:nvSpPr>
        <p:spPr>
          <a:xfrm>
            <a:off x="7958328" y="4768342"/>
            <a:ext cx="148399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75945" marR="5080" indent="-563880">
              <a:lnSpc>
                <a:spcPts val="1639"/>
              </a:lnSpc>
              <a:spcBef>
                <a:spcPts val="285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relevant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34" name="object 34">
            <a:extLst>
              <a:ext uri="{FF2B5EF4-FFF2-40B4-BE49-F238E27FC236}">
                <a16:creationId xmlns:a16="http://schemas.microsoft.com/office/drawing/2014/main" id="{31F1444C-3787-CE3A-17DD-A880A396AE0D}"/>
              </a:ext>
            </a:extLst>
          </p:cNvPr>
          <p:cNvGrpSpPr/>
          <p:nvPr/>
        </p:nvGrpSpPr>
        <p:grpSpPr>
          <a:xfrm>
            <a:off x="7797547" y="2087879"/>
            <a:ext cx="1868805" cy="2205355"/>
            <a:chOff x="7139940" y="1744979"/>
            <a:chExt cx="1868805" cy="2205355"/>
          </a:xfrm>
        </p:grpSpPr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6FD5F6E5-6CB4-6873-BBA1-E56CDD0A5A5D}"/>
                </a:ext>
              </a:extLst>
            </p:cNvPr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47A60D70-1BD0-9E11-087D-2FDB779CAAF3}"/>
                </a:ext>
              </a:extLst>
            </p:cNvPr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8EC4D617-BF83-0E1F-2E81-8B33AF207605}"/>
                </a:ext>
              </a:extLst>
            </p:cNvPr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505B0ED2-A863-64BC-9E19-4520BE99C201}"/>
                </a:ext>
              </a:extLst>
            </p:cNvPr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8E88E30E-C4E4-FF80-2820-E8BED6CD9B1B}"/>
                </a:ext>
              </a:extLst>
            </p:cNvPr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>
            <a:extLst>
              <a:ext uri="{FF2B5EF4-FFF2-40B4-BE49-F238E27FC236}">
                <a16:creationId xmlns:a16="http://schemas.microsoft.com/office/drawing/2014/main" id="{61D09624-7E47-4032-D2A3-A9368E88C451}"/>
              </a:ext>
            </a:extLst>
          </p:cNvPr>
          <p:cNvSpPr txBox="1"/>
          <p:nvPr/>
        </p:nvSpPr>
        <p:spPr>
          <a:xfrm>
            <a:off x="7949185" y="3438905"/>
            <a:ext cx="149288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2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a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41" name="object 41">
            <a:extLst>
              <a:ext uri="{FF2B5EF4-FFF2-40B4-BE49-F238E27FC236}">
                <a16:creationId xmlns:a16="http://schemas.microsoft.com/office/drawing/2014/main" id="{5D99CEED-8E6E-FA7D-D0DC-B6F626AD1949}"/>
              </a:ext>
            </a:extLst>
          </p:cNvPr>
          <p:cNvGrpSpPr/>
          <p:nvPr/>
        </p:nvGrpSpPr>
        <p:grpSpPr>
          <a:xfrm>
            <a:off x="7797547" y="1821180"/>
            <a:ext cx="2790825" cy="1143000"/>
            <a:chOff x="7139940" y="1478280"/>
            <a:chExt cx="2790825" cy="1143000"/>
          </a:xfrm>
        </p:grpSpPr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7EED128A-BE86-9542-A41E-3EFEA1301378}"/>
                </a:ext>
              </a:extLst>
            </p:cNvPr>
            <p:cNvSpPr/>
            <p:nvPr/>
          </p:nvSpPr>
          <p:spPr>
            <a:xfrm>
              <a:off x="7504176" y="1661160"/>
              <a:ext cx="2426207" cy="23774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2B8E1E42-A7CE-C359-35BE-6E23CACD916C}"/>
                </a:ext>
              </a:extLst>
            </p:cNvPr>
            <p:cNvSpPr/>
            <p:nvPr/>
          </p:nvSpPr>
          <p:spPr>
            <a:xfrm>
              <a:off x="7525512" y="1682496"/>
              <a:ext cx="2346959" cy="15849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17994496-DED4-50C0-B2B9-AB1BF4E4397A}"/>
                </a:ext>
              </a:extLst>
            </p:cNvPr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654EAB44-A135-3DC0-77F3-66BD9FA80315}"/>
                </a:ext>
              </a:extLst>
            </p:cNvPr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C0CDB8AD-9244-B30E-29DB-4332280FD08B}"/>
                </a:ext>
              </a:extLst>
            </p:cNvPr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>
            <a:extLst>
              <a:ext uri="{FF2B5EF4-FFF2-40B4-BE49-F238E27FC236}">
                <a16:creationId xmlns:a16="http://schemas.microsoft.com/office/drawing/2014/main" id="{C503D449-F611-6D90-13D5-946D0A7C9A3C}"/>
              </a:ext>
            </a:extLst>
          </p:cNvPr>
          <p:cNvSpPr txBox="1">
            <a:spLocks/>
          </p:cNvSpPr>
          <p:nvPr/>
        </p:nvSpPr>
        <p:spPr>
          <a:xfrm>
            <a:off x="8011668" y="2003805"/>
            <a:ext cx="1373505" cy="6731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US" sz="1500" spc="-5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lang="en-US" sz="1500" spc="-10">
                <a:solidFill>
                  <a:srgbClr val="FFFFFF"/>
                </a:solidFill>
                <a:latin typeface="Carlito"/>
                <a:cs typeface="Carlito"/>
              </a:rPr>
              <a:t>data to</a:t>
            </a:r>
            <a:r>
              <a:rPr lang="en-US" sz="1500" spc="-20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US" sz="1500" spc="-5">
                <a:solidFill>
                  <a:srgbClr val="FFFFFF"/>
                </a:solidFill>
                <a:latin typeface="Carlito"/>
                <a:cs typeface="Carlito"/>
              </a:rPr>
              <a:t>only  </a:t>
            </a:r>
            <a:r>
              <a:rPr lang="en-US" sz="1500">
                <a:solidFill>
                  <a:srgbClr val="FFFFFF"/>
                </a:solidFill>
                <a:latin typeface="Carlito"/>
                <a:cs typeface="Carlito"/>
              </a:rPr>
              <a:t>include </a:t>
            </a:r>
            <a:r>
              <a:rPr lang="en-US" sz="1500" spc="-2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lang="en-US" sz="1500">
                <a:solidFill>
                  <a:srgbClr val="FFFFFF"/>
                </a:solidFill>
                <a:latin typeface="Carlito"/>
                <a:cs typeface="Carlito"/>
              </a:rPr>
              <a:t>9  launches</a:t>
            </a:r>
            <a:endParaRPr lang="en-US" sz="1500" dirty="0">
              <a:latin typeface="Carlito"/>
              <a:cs typeface="Carlito"/>
            </a:endParaRPr>
          </a:p>
        </p:txBody>
      </p:sp>
      <p:grpSp>
        <p:nvGrpSpPr>
          <p:cNvPr id="48" name="object 48">
            <a:extLst>
              <a:ext uri="{FF2B5EF4-FFF2-40B4-BE49-F238E27FC236}">
                <a16:creationId xmlns:a16="http://schemas.microsoft.com/office/drawing/2014/main" id="{9078F6E0-FC86-036B-0E8C-F4061446546A}"/>
              </a:ext>
            </a:extLst>
          </p:cNvPr>
          <p:cNvGrpSpPr/>
          <p:nvPr/>
        </p:nvGrpSpPr>
        <p:grpSpPr>
          <a:xfrm>
            <a:off x="10153650" y="1821180"/>
            <a:ext cx="1894839" cy="1143000"/>
            <a:chOff x="9496043" y="1478280"/>
            <a:chExt cx="1894839" cy="1143000"/>
          </a:xfrm>
        </p:grpSpPr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81CA091C-244D-ECC0-BE53-F6BBC5D78BEA}"/>
                </a:ext>
              </a:extLst>
            </p:cNvPr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CAD724FB-24AA-5408-FD3F-584914F5607E}"/>
                </a:ext>
              </a:extLst>
            </p:cNvPr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1994FC48-7BDC-51E1-9A9A-067A8335C631}"/>
                </a:ext>
              </a:extLst>
            </p:cNvPr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>
            <a:extLst>
              <a:ext uri="{FF2B5EF4-FFF2-40B4-BE49-F238E27FC236}">
                <a16:creationId xmlns:a16="http://schemas.microsoft.com/office/drawing/2014/main" id="{88868A81-538D-9B9C-BEB6-22E10515474B}"/>
              </a:ext>
            </a:extLst>
          </p:cNvPr>
          <p:cNvSpPr txBox="1"/>
          <p:nvPr/>
        </p:nvSpPr>
        <p:spPr>
          <a:xfrm>
            <a:off x="10297923" y="2003805"/>
            <a:ext cx="1539240" cy="670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Imputate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PayloadMass</a:t>
            </a:r>
            <a:r>
              <a:rPr sz="1500" spc="-1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values  with</a:t>
            </a:r>
            <a:r>
              <a:rPr sz="15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mean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3FD431D9-5627-735A-D428-9E24C7CB334F}"/>
              </a:ext>
            </a:extLst>
          </p:cNvPr>
          <p:cNvSpPr txBox="1">
            <a:spLocks/>
          </p:cNvSpPr>
          <p:nvPr/>
        </p:nvSpPr>
        <p:spPr>
          <a:xfrm>
            <a:off x="820738" y="1800226"/>
            <a:ext cx="4221415" cy="42253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IN" dirty="0"/>
              <a:t>URL:</a:t>
            </a:r>
          </a:p>
          <a:p>
            <a:pPr marL="0" indent="0">
              <a:buNone/>
            </a:pPr>
            <a:r>
              <a:rPr lang="en-US" dirty="0">
                <a:hlinkClick r:id="rId25"/>
              </a:rPr>
              <a:t>https://github.com/Vivekreddy8360/IBM-Capstone-project/blob/main/1.%20Introduction/Data%20Collection%20Api%20.ipynb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C75B025-C927-B0FB-9C5F-339321549E1F}"/>
              </a:ext>
            </a:extLst>
          </p:cNvPr>
          <p:cNvGrpSpPr/>
          <p:nvPr/>
        </p:nvGrpSpPr>
        <p:grpSpPr>
          <a:xfrm>
            <a:off x="5858691" y="1601056"/>
            <a:ext cx="4657090" cy="4194049"/>
            <a:chOff x="5153660" y="1240099"/>
            <a:chExt cx="5907532" cy="5332858"/>
          </a:xfrm>
        </p:grpSpPr>
        <p:grpSp>
          <p:nvGrpSpPr>
            <p:cNvPr id="47" name="object 6">
              <a:extLst>
                <a:ext uri="{FF2B5EF4-FFF2-40B4-BE49-F238E27FC236}">
                  <a16:creationId xmlns:a16="http://schemas.microsoft.com/office/drawing/2014/main" id="{3F4A3F23-AE5A-0E37-A384-9A736D2B225F}"/>
                </a:ext>
              </a:extLst>
            </p:cNvPr>
            <p:cNvGrpSpPr/>
            <p:nvPr/>
          </p:nvGrpSpPr>
          <p:grpSpPr>
            <a:xfrm>
              <a:off x="5153660" y="1240099"/>
              <a:ext cx="2621280" cy="2318385"/>
              <a:chOff x="5111496" y="713231"/>
              <a:chExt cx="2621280" cy="2318385"/>
            </a:xfrm>
          </p:grpSpPr>
          <p:sp>
            <p:nvSpPr>
              <p:cNvPr id="48" name="object 7">
                <a:extLst>
                  <a:ext uri="{FF2B5EF4-FFF2-40B4-BE49-F238E27FC236}">
                    <a16:creationId xmlns:a16="http://schemas.microsoft.com/office/drawing/2014/main" id="{382FBB97-8203-BCD4-F2EE-A12080049EE6}"/>
                  </a:ext>
                </a:extLst>
              </p:cNvPr>
              <p:cNvSpPr/>
              <p:nvPr/>
            </p:nvSpPr>
            <p:spPr>
              <a:xfrm>
                <a:off x="5506212" y="1098804"/>
                <a:ext cx="304800" cy="1932432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8">
                <a:extLst>
                  <a:ext uri="{FF2B5EF4-FFF2-40B4-BE49-F238E27FC236}">
                    <a16:creationId xmlns:a16="http://schemas.microsoft.com/office/drawing/2014/main" id="{3D95CD33-D10C-5947-9D54-EC8A26E65EFD}"/>
                  </a:ext>
                </a:extLst>
              </p:cNvPr>
              <p:cNvSpPr/>
              <p:nvPr/>
            </p:nvSpPr>
            <p:spPr>
              <a:xfrm>
                <a:off x="5527548" y="1110995"/>
                <a:ext cx="225551" cy="186232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object 9">
                <a:extLst>
                  <a:ext uri="{FF2B5EF4-FFF2-40B4-BE49-F238E27FC236}">
                    <a16:creationId xmlns:a16="http://schemas.microsoft.com/office/drawing/2014/main" id="{FAE91C74-3074-4816-6ECF-5B09CECEB79B}"/>
                  </a:ext>
                </a:extLst>
              </p:cNvPr>
              <p:cNvSpPr/>
              <p:nvPr/>
            </p:nvSpPr>
            <p:spPr>
              <a:xfrm>
                <a:off x="5111496" y="713231"/>
                <a:ext cx="2580131" cy="158038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object 10">
                <a:extLst>
                  <a:ext uri="{FF2B5EF4-FFF2-40B4-BE49-F238E27FC236}">
                    <a16:creationId xmlns:a16="http://schemas.microsoft.com/office/drawing/2014/main" id="{C8155C66-F7F0-F9C5-B802-A2A42DE7C463}"/>
                  </a:ext>
                </a:extLst>
              </p:cNvPr>
              <p:cNvSpPr/>
              <p:nvPr/>
            </p:nvSpPr>
            <p:spPr>
              <a:xfrm>
                <a:off x="5134356" y="1037843"/>
                <a:ext cx="2598420" cy="981455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11">
                <a:extLst>
                  <a:ext uri="{FF2B5EF4-FFF2-40B4-BE49-F238E27FC236}">
                    <a16:creationId xmlns:a16="http://schemas.microsoft.com/office/drawing/2014/main" id="{783B00CF-3BE3-99CE-DC9E-EEB7C9F3892A}"/>
                  </a:ext>
                </a:extLst>
              </p:cNvPr>
              <p:cNvSpPr/>
              <p:nvPr/>
            </p:nvSpPr>
            <p:spPr>
              <a:xfrm>
                <a:off x="5132832" y="734567"/>
                <a:ext cx="2500884" cy="1501139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3" name="object 12">
              <a:extLst>
                <a:ext uri="{FF2B5EF4-FFF2-40B4-BE49-F238E27FC236}">
                  <a16:creationId xmlns:a16="http://schemas.microsoft.com/office/drawing/2014/main" id="{E6375E67-2D87-A8BE-F19A-8D201E52E715}"/>
                </a:ext>
              </a:extLst>
            </p:cNvPr>
            <p:cNvSpPr txBox="1"/>
            <p:nvPr/>
          </p:nvSpPr>
          <p:spPr>
            <a:xfrm>
              <a:off x="5356733" y="1631005"/>
              <a:ext cx="2121536" cy="806338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ts val="95"/>
                </a:spcBef>
              </a:pPr>
              <a:r>
                <a:rPr sz="1600" spc="-25" dirty="0">
                  <a:solidFill>
                    <a:srgbClr val="FFFFFF"/>
                  </a:solidFill>
                  <a:latin typeface="Carlito"/>
                  <a:cs typeface="Carlito"/>
                </a:rPr>
                <a:t>Request</a:t>
              </a:r>
              <a:r>
                <a:rPr sz="1600" spc="-114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600" spc="-5" dirty="0">
                  <a:solidFill>
                    <a:srgbClr val="FFFFFF"/>
                  </a:solidFill>
                  <a:latin typeface="Carlito"/>
                  <a:cs typeface="Carlito"/>
                </a:rPr>
                <a:t>Wikipedia</a:t>
              </a:r>
              <a:endParaRPr sz="1600" dirty="0">
                <a:latin typeface="Carlito"/>
                <a:cs typeface="Carlito"/>
              </a:endParaRPr>
            </a:p>
            <a:p>
              <a:pPr marL="13335" algn="ctr">
                <a:lnSpc>
                  <a:spcPts val="2520"/>
                </a:lnSpc>
              </a:pPr>
              <a:r>
                <a:rPr sz="1600" spc="-25" dirty="0">
                  <a:solidFill>
                    <a:srgbClr val="FFFFFF"/>
                  </a:solidFill>
                  <a:latin typeface="Carlito"/>
                  <a:cs typeface="Carlito"/>
                </a:rPr>
                <a:t>html</a:t>
              </a:r>
              <a:endParaRPr sz="1600" dirty="0">
                <a:latin typeface="Carlito"/>
                <a:cs typeface="Carlito"/>
              </a:endParaRPr>
            </a:p>
          </p:txBody>
        </p:sp>
        <p:grpSp>
          <p:nvGrpSpPr>
            <p:cNvPr id="54" name="object 13">
              <a:extLst>
                <a:ext uri="{FF2B5EF4-FFF2-40B4-BE49-F238E27FC236}">
                  <a16:creationId xmlns:a16="http://schemas.microsoft.com/office/drawing/2014/main" id="{4E095B66-77E9-271D-D134-3123B5E988AE}"/>
                </a:ext>
              </a:extLst>
            </p:cNvPr>
            <p:cNvGrpSpPr/>
            <p:nvPr/>
          </p:nvGrpSpPr>
          <p:grpSpPr>
            <a:xfrm>
              <a:off x="5153660" y="3116144"/>
              <a:ext cx="2580640" cy="2318385"/>
              <a:chOff x="5111496" y="2589276"/>
              <a:chExt cx="2580640" cy="2318385"/>
            </a:xfrm>
          </p:grpSpPr>
          <p:sp>
            <p:nvSpPr>
              <p:cNvPr id="55" name="object 14">
                <a:extLst>
                  <a:ext uri="{FF2B5EF4-FFF2-40B4-BE49-F238E27FC236}">
                    <a16:creationId xmlns:a16="http://schemas.microsoft.com/office/drawing/2014/main" id="{948D5D09-F2B5-A793-D145-E23D4A1EB0A3}"/>
                  </a:ext>
                </a:extLst>
              </p:cNvPr>
              <p:cNvSpPr/>
              <p:nvPr/>
            </p:nvSpPr>
            <p:spPr>
              <a:xfrm>
                <a:off x="5506212" y="2965704"/>
                <a:ext cx="304800" cy="1941576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15">
                <a:extLst>
                  <a:ext uri="{FF2B5EF4-FFF2-40B4-BE49-F238E27FC236}">
                    <a16:creationId xmlns:a16="http://schemas.microsoft.com/office/drawing/2014/main" id="{882FA905-C397-405E-4AA7-8A5ECEA2A741}"/>
                  </a:ext>
                </a:extLst>
              </p:cNvPr>
              <p:cNvSpPr/>
              <p:nvPr/>
            </p:nvSpPr>
            <p:spPr>
              <a:xfrm>
                <a:off x="5527548" y="2987040"/>
                <a:ext cx="225551" cy="186232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16">
                <a:extLst>
                  <a:ext uri="{FF2B5EF4-FFF2-40B4-BE49-F238E27FC236}">
                    <a16:creationId xmlns:a16="http://schemas.microsoft.com/office/drawing/2014/main" id="{4356FFFB-81C1-2999-5ADB-5B165958941C}"/>
                  </a:ext>
                </a:extLst>
              </p:cNvPr>
              <p:cNvSpPr/>
              <p:nvPr/>
            </p:nvSpPr>
            <p:spPr>
              <a:xfrm>
                <a:off x="5111496" y="2589276"/>
                <a:ext cx="2580131" cy="158038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17">
                <a:extLst>
                  <a:ext uri="{FF2B5EF4-FFF2-40B4-BE49-F238E27FC236}">
                    <a16:creationId xmlns:a16="http://schemas.microsoft.com/office/drawing/2014/main" id="{683025D6-FF11-4446-733A-6A4E7AA96B7E}"/>
                  </a:ext>
                </a:extLst>
              </p:cNvPr>
              <p:cNvSpPr/>
              <p:nvPr/>
            </p:nvSpPr>
            <p:spPr>
              <a:xfrm>
                <a:off x="5334000" y="2913888"/>
                <a:ext cx="2135124" cy="981456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18">
                <a:extLst>
                  <a:ext uri="{FF2B5EF4-FFF2-40B4-BE49-F238E27FC236}">
                    <a16:creationId xmlns:a16="http://schemas.microsoft.com/office/drawing/2014/main" id="{83C99718-CA84-D273-0DC2-7F7ACC060EE1}"/>
                  </a:ext>
                </a:extLst>
              </p:cNvPr>
              <p:cNvSpPr/>
              <p:nvPr/>
            </p:nvSpPr>
            <p:spPr>
              <a:xfrm>
                <a:off x="5132832" y="2610612"/>
                <a:ext cx="2500884" cy="1501139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0" name="object 19">
              <a:extLst>
                <a:ext uri="{FF2B5EF4-FFF2-40B4-BE49-F238E27FC236}">
                  <a16:creationId xmlns:a16="http://schemas.microsoft.com/office/drawing/2014/main" id="{075262BA-C895-433A-9911-53FCE3396F8E}"/>
                </a:ext>
              </a:extLst>
            </p:cNvPr>
            <p:cNvSpPr txBox="1"/>
            <p:nvPr/>
          </p:nvSpPr>
          <p:spPr>
            <a:xfrm>
              <a:off x="5556758" y="3507557"/>
              <a:ext cx="1709421" cy="79769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73025">
                <a:lnSpc>
                  <a:spcPts val="2520"/>
                </a:lnSpc>
                <a:spcBef>
                  <a:spcPts val="95"/>
                </a:spcBef>
              </a:pPr>
              <a:r>
                <a:rPr sz="1600" spc="-15" dirty="0">
                  <a:solidFill>
                    <a:srgbClr val="FFFFFF"/>
                  </a:solidFill>
                  <a:latin typeface="Carlito"/>
                  <a:cs typeface="Carlito"/>
                </a:rPr>
                <a:t>BeautifulSoup</a:t>
              </a:r>
              <a:endParaRPr sz="1600" dirty="0">
                <a:latin typeface="Carlito"/>
                <a:cs typeface="Carlito"/>
              </a:endParaRPr>
            </a:p>
            <a:p>
              <a:pPr marL="12700">
                <a:lnSpc>
                  <a:spcPts val="2520"/>
                </a:lnSpc>
              </a:pPr>
              <a:r>
                <a:rPr sz="1600" spc="-20" dirty="0">
                  <a:solidFill>
                    <a:srgbClr val="FFFFFF"/>
                  </a:solidFill>
                  <a:latin typeface="Carlito"/>
                  <a:cs typeface="Carlito"/>
                </a:rPr>
                <a:t>html5lib</a:t>
              </a:r>
              <a:r>
                <a:rPr sz="1600" spc="-10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600" spc="-35" dirty="0">
                  <a:solidFill>
                    <a:srgbClr val="FFFFFF"/>
                  </a:solidFill>
                  <a:latin typeface="Carlito"/>
                  <a:cs typeface="Carlito"/>
                </a:rPr>
                <a:t>Parser</a:t>
              </a:r>
              <a:endParaRPr sz="1600" dirty="0">
                <a:latin typeface="Carlito"/>
                <a:cs typeface="Carlito"/>
              </a:endParaRPr>
            </a:p>
          </p:txBody>
        </p:sp>
        <p:grpSp>
          <p:nvGrpSpPr>
            <p:cNvPr id="61" name="object 20">
              <a:extLst>
                <a:ext uri="{FF2B5EF4-FFF2-40B4-BE49-F238E27FC236}">
                  <a16:creationId xmlns:a16="http://schemas.microsoft.com/office/drawing/2014/main" id="{1E3A6C34-5FA6-7EC5-DF96-86F4E82F569D}"/>
                </a:ext>
              </a:extLst>
            </p:cNvPr>
            <p:cNvGrpSpPr/>
            <p:nvPr/>
          </p:nvGrpSpPr>
          <p:grpSpPr>
            <a:xfrm>
              <a:off x="5153660" y="4992188"/>
              <a:ext cx="3906520" cy="1580515"/>
              <a:chOff x="5111496" y="4465320"/>
              <a:chExt cx="3906520" cy="1580515"/>
            </a:xfrm>
          </p:grpSpPr>
          <p:sp>
            <p:nvSpPr>
              <p:cNvPr id="62" name="object 21">
                <a:extLst>
                  <a:ext uri="{FF2B5EF4-FFF2-40B4-BE49-F238E27FC236}">
                    <a16:creationId xmlns:a16="http://schemas.microsoft.com/office/drawing/2014/main" id="{CE0E0663-B490-0B1D-FD5B-5D048D975BB6}"/>
                  </a:ext>
                </a:extLst>
              </p:cNvPr>
              <p:cNvSpPr/>
              <p:nvPr/>
            </p:nvSpPr>
            <p:spPr>
              <a:xfrm>
                <a:off x="5625084" y="4721352"/>
                <a:ext cx="3392423" cy="304800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22">
                <a:extLst>
                  <a:ext uri="{FF2B5EF4-FFF2-40B4-BE49-F238E27FC236}">
                    <a16:creationId xmlns:a16="http://schemas.microsoft.com/office/drawing/2014/main" id="{4903826F-DDA7-D515-00E6-E78CCF9F9C0C}"/>
                  </a:ext>
                </a:extLst>
              </p:cNvPr>
              <p:cNvSpPr/>
              <p:nvPr/>
            </p:nvSpPr>
            <p:spPr>
              <a:xfrm>
                <a:off x="5646420" y="4742688"/>
                <a:ext cx="3313176" cy="225551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23">
                <a:extLst>
                  <a:ext uri="{FF2B5EF4-FFF2-40B4-BE49-F238E27FC236}">
                    <a16:creationId xmlns:a16="http://schemas.microsoft.com/office/drawing/2014/main" id="{55F8869E-3CB2-BF54-AB8C-923B258D1EB1}"/>
                  </a:ext>
                </a:extLst>
              </p:cNvPr>
              <p:cNvSpPr/>
              <p:nvPr/>
            </p:nvSpPr>
            <p:spPr>
              <a:xfrm>
                <a:off x="5111496" y="4465320"/>
                <a:ext cx="2580131" cy="158038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24">
                <a:extLst>
                  <a:ext uri="{FF2B5EF4-FFF2-40B4-BE49-F238E27FC236}">
                    <a16:creationId xmlns:a16="http://schemas.microsoft.com/office/drawing/2014/main" id="{09A0F8F5-CBD8-161A-7157-4C8A0023C102}"/>
                  </a:ext>
                </a:extLst>
              </p:cNvPr>
              <p:cNvSpPr/>
              <p:nvPr/>
            </p:nvSpPr>
            <p:spPr>
              <a:xfrm>
                <a:off x="5289804" y="4789932"/>
                <a:ext cx="2287524" cy="981456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6" name="object 25">
                <a:extLst>
                  <a:ext uri="{FF2B5EF4-FFF2-40B4-BE49-F238E27FC236}">
                    <a16:creationId xmlns:a16="http://schemas.microsoft.com/office/drawing/2014/main" id="{B787D730-9CA7-4F13-A7F3-0FEFB6B21623}"/>
                  </a:ext>
                </a:extLst>
              </p:cNvPr>
              <p:cNvSpPr/>
              <p:nvPr/>
            </p:nvSpPr>
            <p:spPr>
              <a:xfrm>
                <a:off x="5132832" y="4486656"/>
                <a:ext cx="2500884" cy="1501140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7" name="object 26">
              <a:extLst>
                <a:ext uri="{FF2B5EF4-FFF2-40B4-BE49-F238E27FC236}">
                  <a16:creationId xmlns:a16="http://schemas.microsoft.com/office/drawing/2014/main" id="{EAF21C79-7B5A-43CE-95B5-0616E69C50A8}"/>
                </a:ext>
              </a:extLst>
            </p:cNvPr>
            <p:cNvSpPr txBox="1"/>
            <p:nvPr/>
          </p:nvSpPr>
          <p:spPr>
            <a:xfrm>
              <a:off x="5512180" y="5381189"/>
              <a:ext cx="1802130" cy="810740"/>
            </a:xfrm>
            <a:prstGeom prst="rect">
              <a:avLst/>
            </a:prstGeom>
          </p:spPr>
          <p:txBody>
            <a:bodyPr vert="horz" wrap="square" lIns="0" tIns="44450" rIns="0" bIns="0" rtlCol="0">
              <a:spAutoFit/>
            </a:bodyPr>
            <a:lstStyle/>
            <a:p>
              <a:pPr marL="334010" marR="5080" indent="-321945">
                <a:lnSpc>
                  <a:spcPts val="2430"/>
                </a:lnSpc>
                <a:spcBef>
                  <a:spcPts val="350"/>
                </a:spcBef>
              </a:pPr>
              <a:r>
                <a:rPr sz="1600" spc="-15" dirty="0">
                  <a:solidFill>
                    <a:srgbClr val="FFFFFF"/>
                  </a:solidFill>
                  <a:latin typeface="Carlito"/>
                  <a:cs typeface="Carlito"/>
                </a:rPr>
                <a:t>Find </a:t>
              </a:r>
              <a:r>
                <a:rPr sz="1600" spc="-5" dirty="0">
                  <a:solidFill>
                    <a:srgbClr val="FFFFFF"/>
                  </a:solidFill>
                  <a:latin typeface="Carlito"/>
                  <a:cs typeface="Carlito"/>
                </a:rPr>
                <a:t>launch</a:t>
              </a:r>
              <a:r>
                <a:rPr sz="1600" spc="-14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600" spc="-40" dirty="0">
                  <a:solidFill>
                    <a:srgbClr val="FFFFFF"/>
                  </a:solidFill>
                  <a:latin typeface="Carlito"/>
                  <a:cs typeface="Carlito"/>
                </a:rPr>
                <a:t>info  </a:t>
              </a:r>
              <a:r>
                <a:rPr sz="1600" spc="-25" dirty="0">
                  <a:solidFill>
                    <a:srgbClr val="FFFFFF"/>
                  </a:solidFill>
                  <a:latin typeface="Carlito"/>
                  <a:cs typeface="Carlito"/>
                </a:rPr>
                <a:t>html</a:t>
              </a:r>
              <a:r>
                <a:rPr sz="1600" spc="-70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600" spc="-20" dirty="0">
                  <a:solidFill>
                    <a:srgbClr val="FFFFFF"/>
                  </a:solidFill>
                  <a:latin typeface="Carlito"/>
                  <a:cs typeface="Carlito"/>
                </a:rPr>
                <a:t>table</a:t>
              </a:r>
              <a:endParaRPr sz="1600" dirty="0">
                <a:latin typeface="Carlito"/>
                <a:cs typeface="Carlito"/>
              </a:endParaRPr>
            </a:p>
          </p:txBody>
        </p:sp>
        <p:grpSp>
          <p:nvGrpSpPr>
            <p:cNvPr id="68" name="object 27">
              <a:extLst>
                <a:ext uri="{FF2B5EF4-FFF2-40B4-BE49-F238E27FC236}">
                  <a16:creationId xmlns:a16="http://schemas.microsoft.com/office/drawing/2014/main" id="{EA4577B6-5079-14B2-E6EB-42E27586A71D}"/>
                </a:ext>
              </a:extLst>
            </p:cNvPr>
            <p:cNvGrpSpPr/>
            <p:nvPr/>
          </p:nvGrpSpPr>
          <p:grpSpPr>
            <a:xfrm>
              <a:off x="8480552" y="3492572"/>
              <a:ext cx="2580640" cy="3080385"/>
              <a:chOff x="8438388" y="2965704"/>
              <a:chExt cx="2580640" cy="3080385"/>
            </a:xfrm>
          </p:grpSpPr>
          <p:sp>
            <p:nvSpPr>
              <p:cNvPr id="69" name="object 28">
                <a:extLst>
                  <a:ext uri="{FF2B5EF4-FFF2-40B4-BE49-F238E27FC236}">
                    <a16:creationId xmlns:a16="http://schemas.microsoft.com/office/drawing/2014/main" id="{396E5352-1735-1919-4E4A-30DC31946994}"/>
                  </a:ext>
                </a:extLst>
              </p:cNvPr>
              <p:cNvSpPr/>
              <p:nvPr/>
            </p:nvSpPr>
            <p:spPr>
              <a:xfrm>
                <a:off x="8833104" y="2965704"/>
                <a:ext cx="304800" cy="1941576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0" name="object 29">
                <a:extLst>
                  <a:ext uri="{FF2B5EF4-FFF2-40B4-BE49-F238E27FC236}">
                    <a16:creationId xmlns:a16="http://schemas.microsoft.com/office/drawing/2014/main" id="{160B633C-4E9F-2441-116B-1870DC0EC150}"/>
                  </a:ext>
                </a:extLst>
              </p:cNvPr>
              <p:cNvSpPr/>
              <p:nvPr/>
            </p:nvSpPr>
            <p:spPr>
              <a:xfrm>
                <a:off x="8854440" y="2987040"/>
                <a:ext cx="225551" cy="1862327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1" name="object 30">
                <a:extLst>
                  <a:ext uri="{FF2B5EF4-FFF2-40B4-BE49-F238E27FC236}">
                    <a16:creationId xmlns:a16="http://schemas.microsoft.com/office/drawing/2014/main" id="{1C4CF961-C61E-DC8E-9FDB-CB408A8A319D}"/>
                  </a:ext>
                </a:extLst>
              </p:cNvPr>
              <p:cNvSpPr/>
              <p:nvPr/>
            </p:nvSpPr>
            <p:spPr>
              <a:xfrm>
                <a:off x="8438388" y="4465320"/>
                <a:ext cx="2580131" cy="158038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2" name="object 31">
                <a:extLst>
                  <a:ext uri="{FF2B5EF4-FFF2-40B4-BE49-F238E27FC236}">
                    <a16:creationId xmlns:a16="http://schemas.microsoft.com/office/drawing/2014/main" id="{5998C295-FB42-FAD6-C29E-E21B3F1A5F74}"/>
                  </a:ext>
                </a:extLst>
              </p:cNvPr>
              <p:cNvSpPr/>
              <p:nvPr/>
            </p:nvSpPr>
            <p:spPr>
              <a:xfrm>
                <a:off x="8546592" y="4943855"/>
                <a:ext cx="2363724" cy="673607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3" name="object 32">
                <a:extLst>
                  <a:ext uri="{FF2B5EF4-FFF2-40B4-BE49-F238E27FC236}">
                    <a16:creationId xmlns:a16="http://schemas.microsoft.com/office/drawing/2014/main" id="{38A995E2-65CD-49FE-0164-6FA779B9BE96}"/>
                  </a:ext>
                </a:extLst>
              </p:cNvPr>
              <p:cNvSpPr/>
              <p:nvPr/>
            </p:nvSpPr>
            <p:spPr>
              <a:xfrm>
                <a:off x="8459724" y="4486656"/>
                <a:ext cx="2500883" cy="1501140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74" name="object 33">
              <a:extLst>
                <a:ext uri="{FF2B5EF4-FFF2-40B4-BE49-F238E27FC236}">
                  <a16:creationId xmlns:a16="http://schemas.microsoft.com/office/drawing/2014/main" id="{126F33E9-E139-F0DD-BE29-C55469403052}"/>
                </a:ext>
              </a:extLst>
            </p:cNvPr>
            <p:cNvSpPr txBox="1"/>
            <p:nvPr/>
          </p:nvSpPr>
          <p:spPr>
            <a:xfrm>
              <a:off x="8769604" y="5534859"/>
              <a:ext cx="1943735" cy="328568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40" dirty="0">
                  <a:solidFill>
                    <a:srgbClr val="FFFFFF"/>
                  </a:solidFill>
                  <a:latin typeface="Carlito"/>
                  <a:cs typeface="Carlito"/>
                </a:rPr>
                <a:t>Create</a:t>
              </a:r>
              <a:r>
                <a:rPr sz="1600" spc="-70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600" spc="-10" dirty="0">
                  <a:solidFill>
                    <a:srgbClr val="FFFFFF"/>
                  </a:solidFill>
                  <a:latin typeface="Carlito"/>
                  <a:cs typeface="Carlito"/>
                </a:rPr>
                <a:t>dictionary</a:t>
              </a:r>
              <a:endParaRPr sz="1600" dirty="0">
                <a:latin typeface="Carlito"/>
                <a:cs typeface="Carlito"/>
              </a:endParaRPr>
            </a:p>
          </p:txBody>
        </p:sp>
        <p:grpSp>
          <p:nvGrpSpPr>
            <p:cNvPr id="75" name="object 34">
              <a:extLst>
                <a:ext uri="{FF2B5EF4-FFF2-40B4-BE49-F238E27FC236}">
                  <a16:creationId xmlns:a16="http://schemas.microsoft.com/office/drawing/2014/main" id="{25E2AE3F-CAE6-08C6-5D3B-017F84698371}"/>
                </a:ext>
              </a:extLst>
            </p:cNvPr>
            <p:cNvGrpSpPr/>
            <p:nvPr/>
          </p:nvGrpSpPr>
          <p:grpSpPr>
            <a:xfrm>
              <a:off x="8480552" y="1616528"/>
              <a:ext cx="2580640" cy="3112135"/>
              <a:chOff x="8438388" y="1089660"/>
              <a:chExt cx="2580640" cy="3112135"/>
            </a:xfrm>
          </p:grpSpPr>
          <p:sp>
            <p:nvSpPr>
              <p:cNvPr id="76" name="object 35">
                <a:extLst>
                  <a:ext uri="{FF2B5EF4-FFF2-40B4-BE49-F238E27FC236}">
                    <a16:creationId xmlns:a16="http://schemas.microsoft.com/office/drawing/2014/main" id="{52BC2F7A-92F4-A8DF-8217-E5ED149D87FF}"/>
                  </a:ext>
                </a:extLst>
              </p:cNvPr>
              <p:cNvSpPr/>
              <p:nvPr/>
            </p:nvSpPr>
            <p:spPr>
              <a:xfrm>
                <a:off x="8833104" y="1089660"/>
                <a:ext cx="304800" cy="1941576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7" name="object 36">
                <a:extLst>
                  <a:ext uri="{FF2B5EF4-FFF2-40B4-BE49-F238E27FC236}">
                    <a16:creationId xmlns:a16="http://schemas.microsoft.com/office/drawing/2014/main" id="{50F41DB1-7420-9FA4-A89A-B9C0DB77EFCD}"/>
                  </a:ext>
                </a:extLst>
              </p:cNvPr>
              <p:cNvSpPr/>
              <p:nvPr/>
            </p:nvSpPr>
            <p:spPr>
              <a:xfrm>
                <a:off x="8854440" y="1110996"/>
                <a:ext cx="225551" cy="1862327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8" name="object 37">
                <a:extLst>
                  <a:ext uri="{FF2B5EF4-FFF2-40B4-BE49-F238E27FC236}">
                    <a16:creationId xmlns:a16="http://schemas.microsoft.com/office/drawing/2014/main" id="{80C74B69-1A82-3B96-77FF-CC50E1583524}"/>
                  </a:ext>
                </a:extLst>
              </p:cNvPr>
              <p:cNvSpPr/>
              <p:nvPr/>
            </p:nvSpPr>
            <p:spPr>
              <a:xfrm>
                <a:off x="8438388" y="2589276"/>
                <a:ext cx="2580131" cy="158038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9" name="object 38">
                <a:extLst>
                  <a:ext uri="{FF2B5EF4-FFF2-40B4-BE49-F238E27FC236}">
                    <a16:creationId xmlns:a16="http://schemas.microsoft.com/office/drawing/2014/main" id="{7A1063E0-D39F-99BF-AE2C-6CBEE92B4BED}"/>
                  </a:ext>
                </a:extLst>
              </p:cNvPr>
              <p:cNvSpPr/>
              <p:nvPr/>
            </p:nvSpPr>
            <p:spPr>
              <a:xfrm>
                <a:off x="8659368" y="2606040"/>
                <a:ext cx="2203704" cy="1595628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0" name="object 39">
                <a:extLst>
                  <a:ext uri="{FF2B5EF4-FFF2-40B4-BE49-F238E27FC236}">
                    <a16:creationId xmlns:a16="http://schemas.microsoft.com/office/drawing/2014/main" id="{F9DD2739-3424-E09E-C40E-8F26F102AD11}"/>
                  </a:ext>
                </a:extLst>
              </p:cNvPr>
              <p:cNvSpPr/>
              <p:nvPr/>
            </p:nvSpPr>
            <p:spPr>
              <a:xfrm>
                <a:off x="8459724" y="2610612"/>
                <a:ext cx="2500883" cy="1501139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81" name="object 40">
              <a:extLst>
                <a:ext uri="{FF2B5EF4-FFF2-40B4-BE49-F238E27FC236}">
                  <a16:creationId xmlns:a16="http://schemas.microsoft.com/office/drawing/2014/main" id="{49D73C01-4CAF-5804-2AA7-F3F631926311}"/>
                </a:ext>
              </a:extLst>
            </p:cNvPr>
            <p:cNvSpPr txBox="1"/>
            <p:nvPr/>
          </p:nvSpPr>
          <p:spPr>
            <a:xfrm>
              <a:off x="8882380" y="3197678"/>
              <a:ext cx="1708149" cy="1203555"/>
            </a:xfrm>
            <a:prstGeom prst="rect">
              <a:avLst/>
            </a:prstGeom>
          </p:spPr>
          <p:txBody>
            <a:bodyPr vert="horz" wrap="square" lIns="0" tIns="40005" rIns="0" bIns="0" rtlCol="0">
              <a:spAutoFit/>
            </a:bodyPr>
            <a:lstStyle/>
            <a:p>
              <a:pPr marL="12700" marR="5080" algn="ctr">
                <a:lnSpc>
                  <a:spcPct val="91600"/>
                </a:lnSpc>
                <a:spcBef>
                  <a:spcPts val="315"/>
                </a:spcBef>
              </a:pPr>
              <a:r>
                <a:rPr sz="1600" spc="-45" dirty="0">
                  <a:solidFill>
                    <a:srgbClr val="FFFFFF"/>
                  </a:solidFill>
                  <a:latin typeface="Carlito"/>
                  <a:cs typeface="Carlito"/>
                </a:rPr>
                <a:t>Iterate</a:t>
              </a:r>
              <a:r>
                <a:rPr sz="1600" spc="-13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600" spc="-20" dirty="0">
                  <a:solidFill>
                    <a:srgbClr val="FFFFFF"/>
                  </a:solidFill>
                  <a:latin typeface="Carlito"/>
                  <a:cs typeface="Carlito"/>
                </a:rPr>
                <a:t>through  table </a:t>
              </a:r>
              <a:r>
                <a:rPr sz="1600" spc="-5" dirty="0">
                  <a:solidFill>
                    <a:srgbClr val="FFFFFF"/>
                  </a:solidFill>
                  <a:latin typeface="Carlito"/>
                  <a:cs typeface="Carlito"/>
                </a:rPr>
                <a:t>cells </a:t>
              </a:r>
              <a:r>
                <a:rPr sz="1600" spc="-30" dirty="0">
                  <a:solidFill>
                    <a:srgbClr val="FFFFFF"/>
                  </a:solidFill>
                  <a:latin typeface="Carlito"/>
                  <a:cs typeface="Carlito"/>
                </a:rPr>
                <a:t>to  extract </a:t>
              </a:r>
              <a:r>
                <a:rPr sz="1600" spc="-35" dirty="0">
                  <a:solidFill>
                    <a:srgbClr val="FFFFFF"/>
                  </a:solidFill>
                  <a:latin typeface="Carlito"/>
                  <a:cs typeface="Carlito"/>
                </a:rPr>
                <a:t>data </a:t>
              </a:r>
              <a:r>
                <a:rPr sz="1600" spc="-30" dirty="0">
                  <a:solidFill>
                    <a:srgbClr val="FFFFFF"/>
                  </a:solidFill>
                  <a:latin typeface="Carlito"/>
                  <a:cs typeface="Carlito"/>
                </a:rPr>
                <a:t>to  </a:t>
              </a:r>
              <a:r>
                <a:rPr sz="1600" spc="-10" dirty="0">
                  <a:solidFill>
                    <a:srgbClr val="FFFFFF"/>
                  </a:solidFill>
                  <a:latin typeface="Carlito"/>
                  <a:cs typeface="Carlito"/>
                </a:rPr>
                <a:t>dictionary</a:t>
              </a:r>
              <a:endParaRPr sz="1600" dirty="0">
                <a:latin typeface="Carlito"/>
                <a:cs typeface="Carlito"/>
              </a:endParaRPr>
            </a:p>
          </p:txBody>
        </p:sp>
        <p:grpSp>
          <p:nvGrpSpPr>
            <p:cNvPr id="82" name="object 41">
              <a:extLst>
                <a:ext uri="{FF2B5EF4-FFF2-40B4-BE49-F238E27FC236}">
                  <a16:creationId xmlns:a16="http://schemas.microsoft.com/office/drawing/2014/main" id="{EE70EE4B-5EB2-D92F-6F48-69DA1ABCAFD0}"/>
                </a:ext>
              </a:extLst>
            </p:cNvPr>
            <p:cNvGrpSpPr/>
            <p:nvPr/>
          </p:nvGrpSpPr>
          <p:grpSpPr>
            <a:xfrm>
              <a:off x="8480552" y="1240099"/>
              <a:ext cx="2580640" cy="1580515"/>
              <a:chOff x="8438388" y="713231"/>
              <a:chExt cx="2580640" cy="1580515"/>
            </a:xfrm>
          </p:grpSpPr>
          <p:sp>
            <p:nvSpPr>
              <p:cNvPr id="83" name="object 42">
                <a:extLst>
                  <a:ext uri="{FF2B5EF4-FFF2-40B4-BE49-F238E27FC236}">
                    <a16:creationId xmlns:a16="http://schemas.microsoft.com/office/drawing/2014/main" id="{829A59B0-99C5-4EE1-064A-86A8AAE87B8D}"/>
                  </a:ext>
                </a:extLst>
              </p:cNvPr>
              <p:cNvSpPr/>
              <p:nvPr/>
            </p:nvSpPr>
            <p:spPr>
              <a:xfrm>
                <a:off x="8438388" y="713231"/>
                <a:ext cx="2580131" cy="158038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4" name="object 43">
                <a:extLst>
                  <a:ext uri="{FF2B5EF4-FFF2-40B4-BE49-F238E27FC236}">
                    <a16:creationId xmlns:a16="http://schemas.microsoft.com/office/drawing/2014/main" id="{1F5FC606-D2C1-9939-E1C0-6DA8FE3AB2ED}"/>
                  </a:ext>
                </a:extLst>
              </p:cNvPr>
              <p:cNvSpPr/>
              <p:nvPr/>
            </p:nvSpPr>
            <p:spPr>
              <a:xfrm>
                <a:off x="8525256" y="1037843"/>
                <a:ext cx="2468879" cy="981455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5" name="object 44">
                <a:extLst>
                  <a:ext uri="{FF2B5EF4-FFF2-40B4-BE49-F238E27FC236}">
                    <a16:creationId xmlns:a16="http://schemas.microsoft.com/office/drawing/2014/main" id="{A2D24C69-86F6-2F53-D743-8BBC1F177CC1}"/>
                  </a:ext>
                </a:extLst>
              </p:cNvPr>
              <p:cNvSpPr/>
              <p:nvPr/>
            </p:nvSpPr>
            <p:spPr>
              <a:xfrm>
                <a:off x="8459724" y="734567"/>
                <a:ext cx="2500883" cy="1501139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86" name="object 45">
              <a:extLst>
                <a:ext uri="{FF2B5EF4-FFF2-40B4-BE49-F238E27FC236}">
                  <a16:creationId xmlns:a16="http://schemas.microsoft.com/office/drawing/2014/main" id="{0C1ED5A7-DFAF-7541-F377-CBDF26F676E8}"/>
                </a:ext>
              </a:extLst>
            </p:cNvPr>
            <p:cNvSpPr txBox="1"/>
            <p:nvPr/>
          </p:nvSpPr>
          <p:spPr>
            <a:xfrm>
              <a:off x="8748269" y="1627958"/>
              <a:ext cx="1983105" cy="812370"/>
            </a:xfrm>
            <a:prstGeom prst="rect">
              <a:avLst/>
            </a:prstGeom>
          </p:spPr>
          <p:txBody>
            <a:bodyPr vert="horz" wrap="square" lIns="0" tIns="45719" rIns="0" bIns="0" rtlCol="0">
              <a:spAutoFit/>
            </a:bodyPr>
            <a:lstStyle/>
            <a:p>
              <a:pPr marL="384175" marR="5080" indent="-372110">
                <a:lnSpc>
                  <a:spcPts val="2420"/>
                </a:lnSpc>
                <a:spcBef>
                  <a:spcPts val="359"/>
                </a:spcBef>
              </a:pPr>
              <a:r>
                <a:rPr sz="1600" spc="-20" dirty="0">
                  <a:solidFill>
                    <a:srgbClr val="FFFFFF"/>
                  </a:solidFill>
                  <a:latin typeface="Carlito"/>
                  <a:cs typeface="Carlito"/>
                </a:rPr>
                <a:t>Cast </a:t>
              </a:r>
              <a:r>
                <a:rPr sz="1600" spc="-5" dirty="0">
                  <a:solidFill>
                    <a:srgbClr val="FFFFFF"/>
                  </a:solidFill>
                  <a:latin typeface="Carlito"/>
                  <a:cs typeface="Carlito"/>
                </a:rPr>
                <a:t>dictionary</a:t>
              </a:r>
              <a:r>
                <a:rPr sz="1600" spc="-13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600" spc="-60" dirty="0">
                  <a:solidFill>
                    <a:srgbClr val="FFFFFF"/>
                  </a:solidFill>
                  <a:latin typeface="Carlito"/>
                  <a:cs typeface="Carlito"/>
                </a:rPr>
                <a:t>to  </a:t>
              </a:r>
              <a:r>
                <a:rPr sz="1600" spc="-30" dirty="0">
                  <a:solidFill>
                    <a:srgbClr val="FFFFFF"/>
                  </a:solidFill>
                  <a:latin typeface="Carlito"/>
                  <a:cs typeface="Carlito"/>
                </a:rPr>
                <a:t>DataFrame</a:t>
              </a:r>
              <a:endParaRPr sz="1600" dirty="0">
                <a:latin typeface="Carlito"/>
                <a:cs typeface="Carlito"/>
              </a:endParaRPr>
            </a:p>
          </p:txBody>
        </p:sp>
      </p:grpSp>
      <p:sp>
        <p:nvSpPr>
          <p:cNvPr id="89" name="Text Placeholder 2">
            <a:extLst>
              <a:ext uri="{FF2B5EF4-FFF2-40B4-BE49-F238E27FC236}">
                <a16:creationId xmlns:a16="http://schemas.microsoft.com/office/drawing/2014/main" id="{435ABB95-9F14-5087-6242-53CD5D502492}"/>
              </a:ext>
            </a:extLst>
          </p:cNvPr>
          <p:cNvSpPr txBox="1">
            <a:spLocks/>
          </p:cNvSpPr>
          <p:nvPr/>
        </p:nvSpPr>
        <p:spPr>
          <a:xfrm>
            <a:off x="820738" y="1800226"/>
            <a:ext cx="4221415" cy="42253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IN" dirty="0"/>
              <a:t>URL: </a:t>
            </a:r>
            <a:r>
              <a:rPr lang="en-IN" u="sng" dirty="0">
                <a:hlinkClick r:id="rId18"/>
              </a:rPr>
              <a:t>https://github.com/Vivekreddy8360/IBM-Capstone-project/blob/main/1.%20Introduction/Data%20Collection%20with%20Web%20Scraping.ipynb</a:t>
            </a:r>
            <a:endParaRPr lang="en-IN" u="sng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</TotalTime>
  <Words>2759</Words>
  <Application>Microsoft Office PowerPoint</Application>
  <PresentationFormat>Widescreen</PresentationFormat>
  <Paragraphs>285</Paragraphs>
  <Slides>47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-apple-system</vt:lpstr>
      <vt:lpstr>Arial</vt:lpstr>
      <vt:lpstr>Calibri</vt:lpstr>
      <vt:lpstr>Carlito</vt:lpstr>
      <vt:lpstr>IBM Plex Mono SemiBold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Vivekananda Reddy Muram Reddy</cp:lastModifiedBy>
  <cp:revision>200</cp:revision>
  <dcterms:created xsi:type="dcterms:W3CDTF">2021-04-29T18:58:34Z</dcterms:created>
  <dcterms:modified xsi:type="dcterms:W3CDTF">2024-08-02T19:15:15Z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